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6" r:id="rId3"/>
    <p:sldId id="264" r:id="rId4"/>
    <p:sldId id="259" r:id="rId5"/>
    <p:sldId id="265" r:id="rId6"/>
    <p:sldId id="267" r:id="rId7"/>
    <p:sldId id="260" r:id="rId8"/>
    <p:sldId id="261" r:id="rId9"/>
    <p:sldId id="262" r:id="rId10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2C72C7"/>
    <a:srgbClr val="FF0D16"/>
    <a:srgbClr val="0E50A4"/>
    <a:srgbClr val="FF0719"/>
    <a:srgbClr val="FF0C16"/>
    <a:srgbClr val="0C84CC"/>
    <a:srgbClr val="007E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6" y="-9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0E9410A-5485-499B-86CB-9FD0859B6100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15E003C-4762-47D7-BF75-7CFEECDF43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162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8EF89C-2372-43C2-AFC9-BD7C16AD870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9452221-F69A-439D-8ED2-600E28746652}" type="slidenum">
              <a:rPr lang="ru-RU" sz="1200">
                <a:latin typeface="Calibri" pitchFamily="34" charset="0"/>
              </a:rPr>
              <a:pPr algn="r"/>
              <a:t>2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F01BC2-C7D4-4222-9FA5-0ACBB67A799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7570E2C-B95D-4878-A81E-0E40A631E06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C3FD940-D43D-4791-A50F-285D331BB93E}" type="slidenum">
              <a:rPr lang="ru-RU" sz="1200">
                <a:latin typeface="Calibri" pitchFamily="34" charset="0"/>
              </a:rPr>
              <a:pPr algn="r"/>
              <a:t>5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044A419-FA16-4B09-BBB1-23316994073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5EE327F-C9EE-4F92-BF2F-005E1E7C21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78BF0D-DE90-4BAD-A43E-C27A5F1DB54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6656" y="4509120"/>
            <a:ext cx="6106761" cy="88211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00010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576" y="2492896"/>
            <a:ext cx="7773297" cy="1793167"/>
          </a:xfrm>
          <a:effectLst/>
        </p:spPr>
        <p:txBody>
          <a:bodyPr>
            <a:noAutofit/>
          </a:bodyPr>
          <a:lstStyle>
            <a:lvl1pPr marL="640080" indent="-457200"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67045-E5AD-42EF-9FF3-43EB5A53013C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5D237-08F4-40D6-93BF-A8A2F1E7D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63750" y="731519"/>
            <a:ext cx="69342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A7FAE-2274-43A6-9656-D68BD786847B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344FD-696C-4052-BBEF-67C4623E2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49905" y="376518"/>
            <a:ext cx="222885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1123" y="731520"/>
            <a:ext cx="5231728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EC744-726E-460D-B949-68F2CF1E00CF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262F-8A11-40DC-9E63-59835F5BF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04528" y="260648"/>
            <a:ext cx="8712968" cy="1143000"/>
          </a:xfrm>
        </p:spPr>
        <p:txBody>
          <a:bodyPr/>
          <a:lstStyle>
            <a:lvl1pPr>
              <a:defRPr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80592" y="1772816"/>
            <a:ext cx="69342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E9246-9433-4065-B9FC-0B3BB882A2BB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B0CFB-139B-4373-879D-C52C9347D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628" y="2172648"/>
            <a:ext cx="6463888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0975" y="4607511"/>
            <a:ext cx="6468035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1FAFB-B9E5-47BD-AFC6-8FC47F939EC1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4D9A4-F826-4B0E-B76D-6EC2B70FB4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36576" y="1772816"/>
            <a:ext cx="3625596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930575" y="1772817"/>
            <a:ext cx="3625596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72BB2-BE54-4B6A-A720-678A957C65CE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1A5FC-1F63-44FB-999D-3E4EFD4120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9140" y="196940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3708" y="2638207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5467" y="1969400"/>
            <a:ext cx="3625596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636912"/>
            <a:ext cx="3625596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FBE7B-6EDE-4F3D-ADEB-E113EF4778E4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D55B6-9677-4C3B-B733-77CDED937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BA3E9-CCA7-4D73-A1F0-FCE6AF58410F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614A6-909C-4DDB-BDB8-8F7BEAA195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EFD54-5E62-4F4D-9CAB-EACDA8C58B74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10527-2AB0-4170-9C64-994BB27E3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52" y="908720"/>
            <a:ext cx="3939092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6309" y="731520"/>
            <a:ext cx="4351842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5412" y="3497802"/>
            <a:ext cx="3671048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1D3D-F217-4216-A087-41C1328DB7D1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2F776-4378-4A37-8308-0C7AD0253D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48106" y="1143000"/>
            <a:ext cx="44577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/>
          <a:scene3d>
            <a:camera prst="orthographicFront"/>
            <a:lightRig rig="balanced" dir="t"/>
          </a:scene3d>
          <a:sp3d/>
        </p:spPr>
        <p:txBody>
          <a:bodyPr rtlCol="0">
            <a:normAutofit/>
            <a:sp3d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1044" y="1010486"/>
            <a:ext cx="4001957" cy="2163020"/>
          </a:xfrm>
        </p:spPr>
        <p:txBody>
          <a:bodyPr anchor="b"/>
          <a:lstStyle>
            <a:lvl1pPr marL="285750" indent="-285750">
              <a:buFont typeface="Wingdings" pitchFamily="2" charset="2"/>
              <a:buChar char="§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873" y="4464421"/>
            <a:ext cx="6915500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EE317-1DA6-4799-9E55-B46EA0D2E0E1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4DB05-02B9-48AE-9CF5-AB66D6504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260350"/>
            <a:ext cx="8712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916113"/>
            <a:ext cx="89281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6550" y="6172200"/>
            <a:ext cx="2724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8630EA-A0A1-49D7-8BA5-F50012AFDF64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5300" y="6172200"/>
            <a:ext cx="3632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27500" y="6172200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A971B0-1C2E-4523-AE9F-7F0007663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2" descr="D:\Work\Prodject\Презентация Ирина Брацун\Векторный смарт-объект.pn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33388" y="188913"/>
            <a:ext cx="177800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defRPr sz="3200" b="1" kern="1200">
          <a:solidFill>
            <a:srgbClr val="949494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defRPr sz="3200" b="1">
          <a:solidFill>
            <a:srgbClr val="949494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defRPr sz="3200" b="1">
          <a:solidFill>
            <a:srgbClr val="949494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defRPr sz="3200" b="1">
          <a:solidFill>
            <a:srgbClr val="949494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defRPr sz="3200" b="1">
          <a:solidFill>
            <a:srgbClr val="949494"/>
          </a:solidFill>
          <a:latin typeface="Franklin Gothic Medium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2200" kern="1200">
          <a:solidFill>
            <a:srgbClr val="000105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2000" kern="1200">
          <a:solidFill>
            <a:srgbClr val="000105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kern="1200">
          <a:solidFill>
            <a:srgbClr val="000105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1600" kern="1200">
          <a:solidFill>
            <a:srgbClr val="000105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367993"/>
        </a:buClr>
        <a:buSzPct val="130000"/>
        <a:buFont typeface="Wingdings" pitchFamily="2" charset="2"/>
        <a:buChar char="§"/>
        <a:defRPr sz="1400" kern="1200">
          <a:solidFill>
            <a:srgbClr val="000105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>
          <a:xfrm>
            <a:off x="128464" y="1499300"/>
            <a:ext cx="9577064" cy="1569660"/>
          </a:xfrm>
        </p:spPr>
        <p:txBody>
          <a:bodyPr wrap="square">
            <a:spAutoFit/>
          </a:bodyPr>
          <a:lstStyle/>
          <a:p>
            <a:pPr marL="182563" indent="0"/>
            <a:r>
              <a:rPr lang="ru-RU" sz="2400" dirty="0" smtClean="0">
                <a:solidFill>
                  <a:srgbClr val="007EC9"/>
                </a:solidFill>
                <a:latin typeface="Myriad Pro"/>
              </a:rPr>
              <a:t>Инновационная модель психолого-педагогического сопровождения детей с ограниченными возможностями здоровья и детей-инвалидов в условиях инклюзивного образования в дошкольном образовательном учреждении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1784350" y="3147933"/>
            <a:ext cx="7777163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>
                <a:latin typeface="Franklin Gothic Book" pitchFamily="34" charset="0"/>
              </a:rPr>
              <a:t>Название ОО: Муниципальное дошкольное образовательное учреждение – детский сад «Звездочка» комбинированного вида</a:t>
            </a:r>
            <a:endParaRPr lang="en-US" dirty="0">
              <a:latin typeface="Franklin Gothic Book" pitchFamily="34" charset="0"/>
            </a:endParaRPr>
          </a:p>
          <a:p>
            <a:r>
              <a:rPr lang="ru-RU" dirty="0" smtClean="0">
                <a:latin typeface="Franklin Gothic Book" pitchFamily="34" charset="0"/>
              </a:rPr>
              <a:t>Адрес: 624350, Свердловская область, город Качканар, 7 микрорайон, дом 60  </a:t>
            </a:r>
            <a:endParaRPr lang="ru-RU" dirty="0">
              <a:latin typeface="Franklin Gothic Book" pitchFamily="34" charset="0"/>
            </a:endParaRPr>
          </a:p>
          <a:p>
            <a:r>
              <a:rPr lang="ru-RU" dirty="0" smtClean="0">
                <a:latin typeface="Franklin Gothic Book" pitchFamily="34" charset="0"/>
              </a:rPr>
              <a:t>Сайт ОО: </a:t>
            </a:r>
            <a:r>
              <a:rPr lang="en-US" dirty="0">
                <a:latin typeface="Franklin Gothic Book" pitchFamily="34" charset="0"/>
              </a:rPr>
              <a:t>http://zvezda-kgo.ru/</a:t>
            </a:r>
            <a:endParaRPr lang="ru-RU" dirty="0" smtClean="0">
              <a:latin typeface="Franklin Gothic Book" pitchFamily="34" charset="0"/>
            </a:endParaRPr>
          </a:p>
          <a:p>
            <a:r>
              <a:rPr lang="ru-RU" dirty="0" smtClean="0">
                <a:latin typeface="Franklin Gothic Book" pitchFamily="34" charset="0"/>
              </a:rPr>
              <a:t> </a:t>
            </a:r>
          </a:p>
          <a:p>
            <a:r>
              <a:rPr lang="ru-RU" dirty="0" smtClean="0">
                <a:latin typeface="Franklin Gothic Book" pitchFamily="34" charset="0"/>
              </a:rPr>
              <a:t> </a:t>
            </a:r>
            <a:r>
              <a:rPr lang="en-US" dirty="0" smtClean="0">
                <a:latin typeface="Franklin Gothic Book" pitchFamily="34" charset="0"/>
              </a:rPr>
              <a:t>Email</a:t>
            </a:r>
            <a:r>
              <a:rPr lang="ru-RU" dirty="0" smtClean="0">
                <a:latin typeface="Franklin Gothic Book" pitchFamily="34" charset="0"/>
              </a:rPr>
              <a:t>: </a:t>
            </a:r>
            <a:r>
              <a:rPr lang="en-US" dirty="0"/>
              <a:t>dou.z@kgo66.ru</a:t>
            </a:r>
            <a:r>
              <a:rPr lang="ru-RU" dirty="0" smtClean="0">
                <a:latin typeface="Franklin Gothic Book" pitchFamily="34" charset="0"/>
              </a:rPr>
              <a:t>     </a:t>
            </a:r>
            <a:endParaRPr lang="en-US" dirty="0">
              <a:latin typeface="Franklin Gothic Book" pitchFamily="34" charset="0"/>
            </a:endParaRPr>
          </a:p>
          <a:p>
            <a:endParaRPr lang="ru-RU" dirty="0">
              <a:latin typeface="Franklin Gothic Book" pitchFamily="34" charset="0"/>
            </a:endParaRPr>
          </a:p>
          <a:p>
            <a:r>
              <a:rPr lang="ru-RU" dirty="0" smtClean="0">
                <a:latin typeface="Franklin Gothic Book" pitchFamily="34" charset="0"/>
              </a:rPr>
              <a:t>Телефон: (34341) 6-95-74</a:t>
            </a:r>
            <a:endParaRPr lang="ru-RU" dirty="0">
              <a:latin typeface="Franklin Gothic Book" pitchFamily="34" charset="0"/>
            </a:endParaRPr>
          </a:p>
        </p:txBody>
      </p:sp>
      <p:pic>
        <p:nvPicPr>
          <p:cNvPr id="14340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2550" y="3789363"/>
            <a:ext cx="2794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2550" y="4868863"/>
            <a:ext cx="2794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1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2550" y="5445125"/>
            <a:ext cx="2794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Рисунок 1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2550" y="3213100"/>
            <a:ext cx="279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Рисунок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2550" y="4365625"/>
            <a:ext cx="279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2213" y="260350"/>
            <a:ext cx="8712200" cy="720725"/>
          </a:xfrm>
        </p:spPr>
        <p:txBody>
          <a:bodyPr/>
          <a:lstStyle/>
          <a:p>
            <a:r>
              <a:rPr lang="ru-RU" b="0" smtClean="0">
                <a:solidFill>
                  <a:schemeClr val="bg1"/>
                </a:solidFill>
              </a:rPr>
              <a:t>ЦЕЛЕВАЯ АУДИТОРИЯ ПРОЕКТА</a:t>
            </a:r>
          </a:p>
        </p:txBody>
      </p:sp>
      <p:sp>
        <p:nvSpPr>
          <p:cNvPr id="32771" name="Объект 2"/>
          <p:cNvSpPr>
            <a:spLocks noGrp="1"/>
          </p:cNvSpPr>
          <p:nvPr>
            <p:ph sz="quarter" idx="4294967295"/>
          </p:nvPr>
        </p:nvSpPr>
        <p:spPr>
          <a:xfrm>
            <a:off x="4232275" y="2565400"/>
            <a:ext cx="5473700" cy="3167063"/>
          </a:xfrm>
        </p:spPr>
        <p:txBody>
          <a:bodyPr/>
          <a:lstStyle/>
          <a:p>
            <a:pPr marL="44450" indent="0"/>
            <a:r>
              <a:rPr lang="ru-RU" sz="2000" dirty="0" smtClean="0"/>
              <a:t>педагоги и сотрудники детского сада;</a:t>
            </a:r>
          </a:p>
          <a:p>
            <a:pPr marL="44450" indent="0"/>
            <a:r>
              <a:rPr lang="ru-RU" sz="2000" dirty="0"/>
              <a:t>д</a:t>
            </a:r>
            <a:r>
              <a:rPr lang="ru-RU" sz="2000" dirty="0" smtClean="0"/>
              <a:t>ети дошкольного возраста, в </a:t>
            </a:r>
            <a:r>
              <a:rPr lang="ru-RU" sz="2000" dirty="0"/>
              <a:t>том </a:t>
            </a:r>
            <a:r>
              <a:rPr lang="ru-RU" sz="2000" dirty="0" smtClean="0"/>
              <a:t>числе дети </a:t>
            </a:r>
            <a:r>
              <a:rPr lang="ru-RU" sz="2000" dirty="0"/>
              <a:t>с ограниченными возможностями здоровья и </a:t>
            </a:r>
            <a:r>
              <a:rPr lang="ru-RU" sz="2000" dirty="0" smtClean="0"/>
              <a:t>дети-инвалиды;</a:t>
            </a:r>
          </a:p>
          <a:p>
            <a:pPr marL="44450" indent="0"/>
            <a:r>
              <a:rPr lang="ru-RU" sz="2000" dirty="0"/>
              <a:t>р</a:t>
            </a:r>
            <a:r>
              <a:rPr lang="ru-RU" sz="2000" dirty="0" smtClean="0"/>
              <a:t>одители детей дошкольного возраста, в том числе детей с ограниченными возможностями здоровья и </a:t>
            </a:r>
            <a:r>
              <a:rPr lang="ru-RU" sz="2000" dirty="0" smtClean="0"/>
              <a:t>детей-инвалидов;</a:t>
            </a:r>
          </a:p>
          <a:p>
            <a:pPr marL="44450" indent="0"/>
            <a:r>
              <a:rPr lang="ru-RU" sz="2000" dirty="0"/>
              <a:t>о</a:t>
            </a:r>
            <a:r>
              <a:rPr lang="ru-RU" sz="2000" dirty="0" smtClean="0"/>
              <a:t>рганизации, оказывающие помощь детям с ограниченными возможностями здоровья и детям-инвалидам</a:t>
            </a:r>
            <a:endParaRPr lang="ru-RU" sz="2000" dirty="0" smtClean="0"/>
          </a:p>
        </p:txBody>
      </p:sp>
      <p:sp>
        <p:nvSpPr>
          <p:cNvPr id="32772" name="TextBox 5"/>
          <p:cNvSpPr txBox="1">
            <a:spLocks noChangeArrowheads="1"/>
          </p:cNvSpPr>
          <p:nvPr/>
        </p:nvSpPr>
        <p:spPr bwMode="auto">
          <a:xfrm>
            <a:off x="4232275" y="2060575"/>
            <a:ext cx="4398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Myriad Pro"/>
              </a:rPr>
              <a:t>Целевая аудитория проекта</a:t>
            </a:r>
          </a:p>
        </p:txBody>
      </p:sp>
      <p:pic>
        <p:nvPicPr>
          <p:cNvPr id="32773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288" y="2276475"/>
            <a:ext cx="2952750" cy="289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 flipH="1">
            <a:off x="4016375" y="2060575"/>
            <a:ext cx="73025" cy="33845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7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193800" y="260350"/>
            <a:ext cx="8712200" cy="720725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ЦЕЛИ И ЗАДАЧИ ПРОЕКТА</a:t>
            </a:r>
          </a:p>
        </p:txBody>
      </p:sp>
      <p:sp>
        <p:nvSpPr>
          <p:cNvPr id="18435" name="Объект 2"/>
          <p:cNvSpPr>
            <a:spLocks noGrp="1"/>
          </p:cNvSpPr>
          <p:nvPr>
            <p:ph sz="quarter" idx="13"/>
          </p:nvPr>
        </p:nvSpPr>
        <p:spPr>
          <a:xfrm>
            <a:off x="128588" y="2781300"/>
            <a:ext cx="9523412" cy="3095625"/>
          </a:xfrm>
        </p:spPr>
        <p:txBody>
          <a:bodyPr/>
          <a:lstStyle/>
          <a:p>
            <a:r>
              <a:rPr lang="ru-RU" sz="1600" b="1" dirty="0"/>
              <a:t>разработка инновационной модели комплексного психолого-педагогического сопровождения детей с ограниченными возможностями здоровья и детей-инвалидов дошкольного возраста, обеспечивающей благоприятные условия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ребёнка как субъекта отношений с самим собой, другими детьми, взрослыми и миром, в условиях реализации инклюзивной практики в дошкольном образовательном учреждении создания</a:t>
            </a:r>
            <a:endParaRPr lang="ru-RU" sz="1500" dirty="0" smtClean="0"/>
          </a:p>
        </p:txBody>
      </p:sp>
      <p:sp>
        <p:nvSpPr>
          <p:cNvPr id="18436" name="TextBox 19"/>
          <p:cNvSpPr txBox="1">
            <a:spLocks noChangeArrowheads="1"/>
          </p:cNvSpPr>
          <p:nvPr/>
        </p:nvSpPr>
        <p:spPr bwMode="auto">
          <a:xfrm>
            <a:off x="1857375" y="1844675"/>
            <a:ext cx="13604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C00000"/>
                </a:solidFill>
                <a:latin typeface="Myriad Pro"/>
              </a:rPr>
              <a:t>Цель</a:t>
            </a:r>
          </a:p>
        </p:txBody>
      </p:sp>
      <p:pic>
        <p:nvPicPr>
          <p:cNvPr id="18437" name="Рисунок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5925" y="1268413"/>
            <a:ext cx="130333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193800" y="260350"/>
            <a:ext cx="8712200" cy="720725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ЦЕЛИ И ЗАДАЧИ ПРОЕКТА</a:t>
            </a:r>
          </a:p>
        </p:txBody>
      </p:sp>
      <p:sp>
        <p:nvSpPr>
          <p:cNvPr id="20483" name="TextBox 20"/>
          <p:cNvSpPr txBox="1">
            <a:spLocks noChangeArrowheads="1"/>
          </p:cNvSpPr>
          <p:nvPr/>
        </p:nvSpPr>
        <p:spPr bwMode="auto">
          <a:xfrm>
            <a:off x="1784350" y="1844675"/>
            <a:ext cx="1792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2C72C7"/>
                </a:solidFill>
                <a:latin typeface="Myriad Pro"/>
              </a:rPr>
              <a:t>Задачи</a:t>
            </a:r>
          </a:p>
        </p:txBody>
      </p:sp>
      <p:pic>
        <p:nvPicPr>
          <p:cNvPr id="20484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5925" y="1268413"/>
            <a:ext cx="1303338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Содержимое 9"/>
          <p:cNvSpPr>
            <a:spLocks noGrp="1"/>
          </p:cNvSpPr>
          <p:nvPr>
            <p:ph sz="quarter" idx="13"/>
          </p:nvPr>
        </p:nvSpPr>
        <p:spPr>
          <a:xfrm>
            <a:off x="0" y="2565400"/>
            <a:ext cx="9648825" cy="3240088"/>
          </a:xfrm>
        </p:spPr>
        <p:txBody>
          <a:bodyPr/>
          <a:lstStyle/>
          <a:p>
            <a:pPr lvl="0"/>
            <a:r>
              <a:rPr lang="ru-RU" sz="1100" dirty="0"/>
              <a:t>спроектировать модели психолого-педагогического сопровождения, при реализации различных форм инклюзивного образования, отвечающие требованиям инклюзивной практики и федеральному государственному образовательному стандарту дошкольного образования;</a:t>
            </a:r>
          </a:p>
          <a:p>
            <a:pPr lvl="0"/>
            <a:r>
              <a:rPr lang="ru-RU" sz="1100" dirty="0"/>
              <a:t>разработать пакет нормативно-правовых документов, регламентирующих организацию психолого-педагогического сопровождения в условиях инклюзивной практики в дошкольном образовательном учреждении;</a:t>
            </a:r>
          </a:p>
          <a:p>
            <a:pPr lvl="0"/>
            <a:r>
              <a:rPr lang="ru-RU" sz="1100" dirty="0"/>
              <a:t>разработать критерии и показатели оценки эффективности модели психолого-педагогического сопровождения детей с ограниченными возможностями здоровья;</a:t>
            </a:r>
          </a:p>
          <a:p>
            <a:pPr lvl="0"/>
            <a:r>
              <a:rPr lang="ru-RU" sz="1100" dirty="0"/>
              <a:t>провести мониторинг эффективности разработанной модели психолого-педагогического сопровождения детей с ограниченными возможностями здоровья;</a:t>
            </a:r>
          </a:p>
          <a:p>
            <a:pPr lvl="0"/>
            <a:r>
              <a:rPr lang="ru-RU" sz="1100" dirty="0"/>
              <a:t>определить педагогические средства повышения эффективности психолого-педагогического сопровождения детей с ограниченными возможностями здоровья в условиях инклюзивного образования в дошкольном образовательном учреждении;</a:t>
            </a:r>
          </a:p>
          <a:p>
            <a:pPr lvl="0"/>
            <a:r>
              <a:rPr lang="ru-RU" sz="1100" dirty="0"/>
              <a:t>разработка адаптированных образовательных программ дошкольного образования для детей с ограниченными возможностями здоровья (в зависимости от вида нарушений), в соответствии с ФГОС ДО;</a:t>
            </a:r>
          </a:p>
          <a:p>
            <a:pPr lvl="0"/>
            <a:r>
              <a:rPr lang="ru-RU" sz="1100" dirty="0"/>
              <a:t>разработка моделей специальных индивидуальных программ развития детей с ограниченными возможностями здоровья (в зависимости от вида и тяжести нарушений);</a:t>
            </a:r>
          </a:p>
          <a:p>
            <a:pPr lvl="0"/>
            <a:r>
              <a:rPr lang="ru-RU" sz="1100" dirty="0"/>
              <a:t>повышать профессиональную компетентность педагогических работников дошкольного образовательного учреждения по проблемам организации психолого-педагогического сопровождения детей с ограниченными возможностями здоровья и инклюзивного образования в дошкольном образовательном учреждении;</a:t>
            </a:r>
          </a:p>
          <a:p>
            <a:r>
              <a:rPr lang="ru-RU" sz="1100" dirty="0"/>
              <a:t>создание центра инклюзивного образования на базе дошкольного образовательного учреждения, для осуществления эффективной психолого-педагогической, информационной и научно-педагогической поддержки родителей детей с ограниченными возможностями здоровья и детей-инвалидов, а также образовательных организаций, работающих с детьми с ограниченными возможностями здоровья.</a:t>
            </a:r>
            <a:endParaRPr lang="ru-RU" sz="1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3800" y="260350"/>
            <a:ext cx="8712200" cy="720725"/>
          </a:xfrm>
        </p:spPr>
        <p:txBody>
          <a:bodyPr/>
          <a:lstStyle/>
          <a:p>
            <a:r>
              <a:rPr lang="ru-RU" b="0" smtClean="0">
                <a:solidFill>
                  <a:schemeClr val="bg1"/>
                </a:solidFill>
              </a:rPr>
              <a:t>СУТЬ ПРОЕКТА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sz="quarter" idx="4294967295"/>
          </p:nvPr>
        </p:nvSpPr>
        <p:spPr>
          <a:xfrm>
            <a:off x="3513138" y="2852738"/>
            <a:ext cx="5472112" cy="1368425"/>
          </a:xfrm>
        </p:spPr>
        <p:txBody>
          <a:bodyPr/>
          <a:lstStyle/>
          <a:p>
            <a:pPr marL="3175" indent="4763">
              <a:buNone/>
            </a:pPr>
            <a:r>
              <a:rPr lang="ru-RU" sz="2000" dirty="0"/>
              <a:t>Комплексное психолого-педагогическое сопровождение является </a:t>
            </a:r>
            <a:r>
              <a:rPr lang="ru-RU" sz="2000" dirty="0" smtClean="0"/>
              <a:t>основой </a:t>
            </a:r>
            <a:r>
              <a:rPr lang="ru-RU" sz="2000" dirty="0"/>
              <a:t>модели инклюзивного образования</a:t>
            </a:r>
            <a:r>
              <a:rPr lang="ru-RU" sz="2000" dirty="0" smtClean="0"/>
              <a:t>.</a:t>
            </a:r>
          </a:p>
          <a:p>
            <a:pPr marL="3175" indent="4763">
              <a:buNone/>
            </a:pPr>
            <a:r>
              <a:rPr lang="ru-RU" sz="2000" dirty="0"/>
              <a:t>Комплексное психолого-педагогическое </a:t>
            </a:r>
            <a:r>
              <a:rPr lang="ru-RU" sz="2000" dirty="0" smtClean="0"/>
              <a:t>сопровождение </a:t>
            </a:r>
            <a:r>
              <a:rPr lang="ru-RU" sz="2000" dirty="0"/>
              <a:t>включает в себя несколько уровней сопровождения: сопровождение детей; сопровождение родителей и сопровождение педагогов</a:t>
            </a:r>
            <a:r>
              <a:rPr lang="ru-RU" sz="2000" dirty="0" smtClean="0"/>
              <a:t>.</a:t>
            </a:r>
          </a:p>
        </p:txBody>
      </p:sp>
      <p:sp>
        <p:nvSpPr>
          <p:cNvPr id="30724" name="TextBox 5"/>
          <p:cNvSpPr txBox="1">
            <a:spLocks noChangeArrowheads="1"/>
          </p:cNvSpPr>
          <p:nvPr/>
        </p:nvSpPr>
        <p:spPr bwMode="auto">
          <a:xfrm>
            <a:off x="3584575" y="2276475"/>
            <a:ext cx="4824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cs typeface="Arial" charset="0"/>
              </a:rPr>
              <a:t>Суть проекта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81338" y="2060575"/>
            <a:ext cx="71437" cy="240823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719"/>
              </a:solidFill>
            </a:endParaRPr>
          </a:p>
        </p:txBody>
      </p:sp>
      <p:grpSp>
        <p:nvGrpSpPr>
          <p:cNvPr id="30726" name="Группа 18" hidden="1"/>
          <p:cNvGrpSpPr>
            <a:grpSpLocks/>
          </p:cNvGrpSpPr>
          <p:nvPr/>
        </p:nvGrpSpPr>
        <p:grpSpPr bwMode="auto">
          <a:xfrm>
            <a:off x="825500" y="2557463"/>
            <a:ext cx="1557338" cy="1557337"/>
            <a:chOff x="825798" y="2556852"/>
            <a:chExt cx="1557658" cy="1557658"/>
          </a:xfrm>
        </p:grpSpPr>
        <p:sp>
          <p:nvSpPr>
            <p:cNvPr id="5" name="Прямоугольник 4"/>
            <p:cNvSpPr/>
            <p:nvPr/>
          </p:nvSpPr>
          <p:spPr>
            <a:xfrm rot="18900000">
              <a:off x="825798" y="2556852"/>
              <a:ext cx="1557658" cy="1557658"/>
            </a:xfrm>
            <a:prstGeom prst="rect">
              <a:avLst/>
            </a:prstGeom>
            <a:solidFill>
              <a:srgbClr val="F447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 rot="18900000">
              <a:off x="927419" y="2656885"/>
              <a:ext cx="1354416" cy="1356004"/>
            </a:xfrm>
            <a:prstGeom prst="rect">
              <a:avLst/>
            </a:prstGeom>
            <a:solidFill>
              <a:srgbClr val="0ECF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29" name="Picture 2" descr="D:\Work\Prodject\Презентация Ирина Брацун\01\Иконки\01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2127" y="3011746"/>
              <a:ext cx="645000" cy="506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0730" name="Рисунок 17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3238" y="319088"/>
            <a:ext cx="68897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1" name="Рисунок 1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6938" y="1673225"/>
            <a:ext cx="1968500" cy="318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7"/>
          <p:cNvGrpSpPr>
            <a:grpSpLocks/>
          </p:cNvGrpSpPr>
          <p:nvPr/>
        </p:nvGrpSpPr>
        <p:grpSpPr bwMode="auto">
          <a:xfrm>
            <a:off x="272479" y="404665"/>
            <a:ext cx="9145017" cy="1944215"/>
            <a:chOff x="971130" y="1916832"/>
            <a:chExt cx="6409182" cy="4104456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95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grpSpPr>
        <p:sp>
          <p:nvSpPr>
            <p:cNvPr id="5" name="Равнобедренный треугольник 4"/>
            <p:cNvSpPr/>
            <p:nvPr/>
          </p:nvSpPr>
          <p:spPr>
            <a:xfrm>
              <a:off x="971130" y="1916832"/>
              <a:ext cx="6409182" cy="4104456"/>
            </a:xfrm>
            <a:prstGeom prst="triangle">
              <a:avLst/>
            </a:prstGeom>
            <a:grp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Комплексное психолого-педагогическое сопровождение</a:t>
              </a:r>
              <a:endPara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2283247" y="4365855"/>
              <a:ext cx="3784950" cy="0"/>
            </a:xfrm>
            <a:prstGeom prst="line">
              <a:avLst/>
            </a:prstGeom>
            <a:grpFill/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/>
          <p:cNvSpPr txBox="1"/>
          <p:nvPr/>
        </p:nvSpPr>
        <p:spPr>
          <a:xfrm>
            <a:off x="2936776" y="836712"/>
            <a:ext cx="3744415" cy="707886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0"/>
                  <a:lumMod val="0"/>
                  <a:lumOff val="100000"/>
                </a:schemeClr>
              </a:gs>
              <a:gs pos="95000">
                <a:schemeClr val="accent4">
                  <a:alpha val="0"/>
                  <a:lumMod val="0"/>
                  <a:lumOff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effectLst>
            <a:glow rad="127000">
              <a:schemeClr val="accent1">
                <a:alpha val="0"/>
              </a:schemeClr>
            </a:glo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Организация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ошкольного образования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Rectangle 9"/>
          <p:cNvSpPr txBox="1">
            <a:spLocks noChangeArrowheads="1"/>
          </p:cNvSpPr>
          <p:nvPr/>
        </p:nvSpPr>
        <p:spPr>
          <a:xfrm>
            <a:off x="539750" y="-99392"/>
            <a:ext cx="8229600" cy="1143000"/>
          </a:xfrm>
          <a:prstGeom prst="rect">
            <a:avLst/>
          </a:prstGeom>
        </p:spPr>
        <p:txBody>
          <a:bodyPr rtlCol="0">
            <a:normAutofit fontScale="975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defRPr sz="3200" b="1" kern="1200">
                <a:solidFill>
                  <a:srgbClr val="949494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defRPr sz="3200" b="1">
                <a:solidFill>
                  <a:srgbClr val="949494"/>
                </a:solidFill>
                <a:latin typeface="Franklin Gothic Medium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defRPr sz="3200" b="1">
                <a:solidFill>
                  <a:srgbClr val="949494"/>
                </a:solidFill>
                <a:latin typeface="Franklin Gothic Medium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defRPr sz="3200" b="1">
                <a:solidFill>
                  <a:srgbClr val="949494"/>
                </a:solidFill>
                <a:latin typeface="Franklin Gothic Medium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defRPr sz="3200" b="1">
                <a:solidFill>
                  <a:srgbClr val="949494"/>
                </a:solidFill>
                <a:latin typeface="Franklin Gothic Medium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altLang="ru-RU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  инклюзивного образования </a:t>
            </a:r>
            <a:endParaRPr lang="ru-RU" alt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6496" y="2636912"/>
            <a:ext cx="2232248" cy="57606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Сопровождение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детей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96816" y="2630699"/>
            <a:ext cx="2232248" cy="57606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Сопровождение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родителей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166" y="2636912"/>
            <a:ext cx="2232248" cy="57606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Сопровождение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педагогов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2479" y="2492896"/>
            <a:ext cx="9289033" cy="100811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21000"/>
                </a:schemeClr>
              </a:gs>
              <a:gs pos="100000">
                <a:schemeClr val="accent4">
                  <a:lumMod val="20000"/>
                  <a:lumOff val="80000"/>
                  <a:alpha val="19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107405" y="3501803"/>
            <a:ext cx="2685355" cy="1089800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Индивидуальная специальная помощь ребёнку</a:t>
            </a:r>
            <a:r>
              <a:rPr lang="ru-RU" altLang="ru-RU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179512" y="4725144"/>
            <a:ext cx="2613248" cy="935259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Сопровождение отдельной группы </a:t>
            </a:r>
            <a:r>
              <a:rPr lang="ru-RU" altLang="ru-RU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" name="AutoShape 19"/>
          <p:cNvSpPr>
            <a:spLocks noChangeArrowheads="1"/>
          </p:cNvSpPr>
          <p:nvPr/>
        </p:nvSpPr>
        <p:spPr bwMode="auto">
          <a:xfrm>
            <a:off x="188479" y="5877272"/>
            <a:ext cx="2604281" cy="935259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Сопровождение коллектива детей</a:t>
            </a:r>
            <a:r>
              <a:rPr lang="ru-RU" altLang="ru-RU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9" name="AutoShape 3"/>
          <p:cNvSpPr>
            <a:spLocks noChangeArrowheads="1"/>
          </p:cNvSpPr>
          <p:nvPr/>
        </p:nvSpPr>
        <p:spPr bwMode="auto">
          <a:xfrm>
            <a:off x="3152799" y="3501008"/>
            <a:ext cx="2704281" cy="1152128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Участники образовательного процесса</a:t>
            </a:r>
            <a:r>
              <a:rPr lang="ru-RU" altLang="ru-RU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3184822" y="4581128"/>
            <a:ext cx="2704281" cy="1152128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Участники взаимодействия с детьми </a:t>
            </a:r>
          </a:p>
        </p:txBody>
      </p:sp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3184822" y="5733256"/>
            <a:ext cx="2704282" cy="1152128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Участники терапевтического воздействия </a:t>
            </a: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6372101" y="3501008"/>
            <a:ext cx="3045295" cy="755512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>
                <a:solidFill>
                  <a:srgbClr val="C00000"/>
                </a:solidFill>
              </a:rPr>
              <a:t>Организаторы  образовательного процесса 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6465168" y="5229200"/>
            <a:ext cx="3045295" cy="755512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Члены профессионального сообщества</a:t>
            </a:r>
            <a:r>
              <a:rPr lang="ru-RU" altLang="ru-RU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4" name="AutoShape 5"/>
          <p:cNvSpPr>
            <a:spLocks noChangeArrowheads="1"/>
          </p:cNvSpPr>
          <p:nvPr/>
        </p:nvSpPr>
        <p:spPr bwMode="auto">
          <a:xfrm>
            <a:off x="6465168" y="6021288"/>
            <a:ext cx="3240360" cy="755512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Участники терапевтического воздействия </a:t>
            </a:r>
          </a:p>
        </p:txBody>
      </p:sp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6444208" y="4365104"/>
            <a:ext cx="3045295" cy="755512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100000" t="100000"/>
            </a:path>
          </a:gradFill>
          <a:ln>
            <a:noFill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Monotype Corsiva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Monotype Corsiva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onotype Corsiva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onotype Corsiva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onotype Corsiva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000" b="1" i="1" dirty="0">
                <a:solidFill>
                  <a:srgbClr val="C00000"/>
                </a:solidFill>
              </a:rPr>
              <a:t>Коллектив единомышленников </a:t>
            </a:r>
          </a:p>
        </p:txBody>
      </p:sp>
    </p:spTree>
    <p:extLst>
      <p:ext uri="{BB962C8B-B14F-4D97-AF65-F5344CB8AC3E}">
        <p14:creationId xmlns:p14="http://schemas.microsoft.com/office/powerpoint/2010/main" val="3717344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1165225" y="260350"/>
            <a:ext cx="8712200" cy="720725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ОЖИДАЕМЫЕ РЕЗУЛЬТАТЫ ПРОЕКТА</a:t>
            </a:r>
          </a:p>
        </p:txBody>
      </p:sp>
      <p:sp>
        <p:nvSpPr>
          <p:cNvPr id="24579" name="Объект 2"/>
          <p:cNvSpPr>
            <a:spLocks noGrp="1"/>
          </p:cNvSpPr>
          <p:nvPr>
            <p:ph sz="quarter" idx="13"/>
          </p:nvPr>
        </p:nvSpPr>
        <p:spPr>
          <a:xfrm>
            <a:off x="344488" y="2133600"/>
            <a:ext cx="9432925" cy="3382963"/>
          </a:xfrm>
        </p:spPr>
        <p:txBody>
          <a:bodyPr/>
          <a:lstStyle/>
          <a:p>
            <a:pPr lvl="0"/>
            <a:r>
              <a:rPr lang="ru-RU" sz="1400" b="1" dirty="0"/>
              <a:t>создание модели психолого-педагогического сопровождения детей с ограниченными возможностями здоровья в условиях предоставления разнообразных форм инклюзивного образования в дошкольном образовательном учреждении (полная инклюзия – группы комбинированной направленности, частичная инклюзия – группы компенсирующей направленности, неполная инклюзия – ребенок приходит к специалистам и в группу детского сада на 1-2 часа), включающей адаптированные образовательные программы дошкольного образования, в соответствии с ФГОС ДО; модели и образцы специальных индивидуальных программ развития детей с ограниченными возможностями здоровья (в зависимости от вида и тяжести нарушений); критерии и показатели оценки эффективности  модели психолого-педагогического сопровождения детей с ограниченными возможностями здоровья; </a:t>
            </a:r>
            <a:endParaRPr lang="ru-RU" sz="1400" dirty="0"/>
          </a:p>
          <a:p>
            <a:r>
              <a:rPr lang="ru-RU" sz="1400" b="1" dirty="0"/>
              <a:t>становление межведомственного взаимодействия по вопросам обучения и социализации детей с ограниченными возможностями здоровья и детей- инвалидов дошкольного возраста: вовлечение партнеров в реализацию идей инклюзивного образования; повышение профессиональной компетентности педагогических работников и педагогической компетентности родителей, через проведение консультаций, круглых столов, семинаров на базе дошкольного образовательного учреждения для родителей и педагогов.</a:t>
            </a:r>
            <a:endParaRPr lang="ru-RU" sz="1400" dirty="0" smtClean="0"/>
          </a:p>
        </p:txBody>
      </p:sp>
      <p:sp>
        <p:nvSpPr>
          <p:cNvPr id="24580" name="TextBox 9"/>
          <p:cNvSpPr txBox="1">
            <a:spLocks noChangeArrowheads="1"/>
          </p:cNvSpPr>
          <p:nvPr/>
        </p:nvSpPr>
        <p:spPr bwMode="auto">
          <a:xfrm>
            <a:off x="3729038" y="1517650"/>
            <a:ext cx="3789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Myriad Pro"/>
              </a:rPr>
              <a:t>Ожидаемые результаты</a:t>
            </a:r>
          </a:p>
        </p:txBody>
      </p:sp>
      <p:grpSp>
        <p:nvGrpSpPr>
          <p:cNvPr id="11" name="Группа 10"/>
          <p:cNvGrpSpPr/>
          <p:nvPr/>
        </p:nvGrpSpPr>
        <p:grpSpPr>
          <a:xfrm>
            <a:off x="3512840" y="1340768"/>
            <a:ext cx="829423" cy="936104"/>
            <a:chOff x="4808984" y="1988840"/>
            <a:chExt cx="829423" cy="936104"/>
          </a:xfrm>
          <a:solidFill>
            <a:srgbClr val="C00000"/>
          </a:solidFill>
        </p:grpSpPr>
        <p:sp>
          <p:nvSpPr>
            <p:cNvPr id="12" name="Прямоугольник 11"/>
            <p:cNvSpPr/>
            <p:nvPr/>
          </p:nvSpPr>
          <p:spPr>
            <a:xfrm>
              <a:off x="4808984" y="1988840"/>
              <a:ext cx="45719" cy="93610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719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854703" y="1988840"/>
              <a:ext cx="783704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rgbClr val="FF0719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200150" y="260350"/>
            <a:ext cx="8712200" cy="720725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ТЕКУЩИЕ РЕЗУЛЬТАТЫ ПРОЕКТА</a:t>
            </a:r>
          </a:p>
        </p:txBody>
      </p:sp>
      <p:sp>
        <p:nvSpPr>
          <p:cNvPr id="26627" name="Объект 2"/>
          <p:cNvSpPr>
            <a:spLocks noGrp="1"/>
          </p:cNvSpPr>
          <p:nvPr>
            <p:ph sz="quarter" idx="13"/>
          </p:nvPr>
        </p:nvSpPr>
        <p:spPr>
          <a:xfrm>
            <a:off x="219075" y="4554538"/>
            <a:ext cx="2190750" cy="1366837"/>
          </a:xfrm>
        </p:spPr>
        <p:txBody>
          <a:bodyPr/>
          <a:lstStyle/>
          <a:p>
            <a:pPr marL="44450" indent="0">
              <a:buFont typeface="Wingdings" pitchFamily="2" charset="2"/>
              <a:buNone/>
            </a:pPr>
            <a:endParaRPr lang="ru-RU" sz="1400" smtClean="0"/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687867" y="4102100"/>
            <a:ext cx="168385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Нормативно-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правовое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обеспечение</a:t>
            </a:r>
            <a:endParaRPr lang="ru-RU" b="1" dirty="0">
              <a:solidFill>
                <a:srgbClr val="C00000"/>
              </a:solidFill>
              <a:latin typeface="Myriad Pro"/>
            </a:endParaRPr>
          </a:p>
        </p:txBody>
      </p:sp>
      <p:grpSp>
        <p:nvGrpSpPr>
          <p:cNvPr id="26629" name="Группа 11"/>
          <p:cNvGrpSpPr>
            <a:grpSpLocks/>
          </p:cNvGrpSpPr>
          <p:nvPr/>
        </p:nvGrpSpPr>
        <p:grpSpPr bwMode="auto">
          <a:xfrm>
            <a:off x="538163" y="1965325"/>
            <a:ext cx="1655762" cy="1808163"/>
            <a:chOff x="949936" y="1910445"/>
            <a:chExt cx="1656184" cy="1808584"/>
          </a:xfrm>
        </p:grpSpPr>
        <p:sp>
          <p:nvSpPr>
            <p:cNvPr id="4" name="Овал 3"/>
            <p:cNvSpPr/>
            <p:nvPr/>
          </p:nvSpPr>
          <p:spPr>
            <a:xfrm>
              <a:off x="949936" y="1910445"/>
              <a:ext cx="1656184" cy="165614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6659" name="Группа 10"/>
            <p:cNvGrpSpPr>
              <a:grpSpLocks/>
            </p:cNvGrpSpPr>
            <p:nvPr/>
          </p:nvGrpSpPr>
          <p:grpSpPr bwMode="auto">
            <a:xfrm>
              <a:off x="1102336" y="3108725"/>
              <a:ext cx="610304" cy="610304"/>
              <a:chOff x="1102336" y="3108725"/>
              <a:chExt cx="610304" cy="610304"/>
            </a:xfrm>
          </p:grpSpPr>
          <p:sp>
            <p:nvSpPr>
              <p:cNvPr id="10" name="Овал 9"/>
              <p:cNvSpPr/>
              <p:nvPr/>
            </p:nvSpPr>
            <p:spPr>
              <a:xfrm>
                <a:off x="1102375" y="3109287"/>
                <a:ext cx="609756" cy="609742"/>
              </a:xfrm>
              <a:prstGeom prst="ellipse">
                <a:avLst/>
              </a:prstGeom>
              <a:solidFill>
                <a:srgbClr val="2C72C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6661" name="TextBox 7"/>
              <p:cNvSpPr txBox="1">
                <a:spLocks noChangeArrowheads="1"/>
              </p:cNvSpPr>
              <p:nvPr/>
            </p:nvSpPr>
            <p:spPr bwMode="auto">
              <a:xfrm>
                <a:off x="1181347" y="3229211"/>
                <a:ext cx="44518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>
                    <a:solidFill>
                      <a:schemeClr val="bg1"/>
                    </a:solidFill>
                    <a:latin typeface="Franklin Gothic Book" pitchFamily="34" charset="0"/>
                  </a:rPr>
                  <a:t>01</a:t>
                </a:r>
              </a:p>
            </p:txBody>
          </p:sp>
        </p:grpSp>
      </p:grpSp>
      <p:grpSp>
        <p:nvGrpSpPr>
          <p:cNvPr id="26630" name="Группа 15"/>
          <p:cNvGrpSpPr>
            <a:grpSpLocks/>
          </p:cNvGrpSpPr>
          <p:nvPr/>
        </p:nvGrpSpPr>
        <p:grpSpPr bwMode="auto">
          <a:xfrm>
            <a:off x="2936875" y="1920875"/>
            <a:ext cx="1655763" cy="1809750"/>
            <a:chOff x="3224808" y="1910445"/>
            <a:chExt cx="1656184" cy="1808584"/>
          </a:xfrm>
        </p:grpSpPr>
        <p:sp>
          <p:nvSpPr>
            <p:cNvPr id="9" name="Овал 8"/>
            <p:cNvSpPr/>
            <p:nvPr/>
          </p:nvSpPr>
          <p:spPr>
            <a:xfrm>
              <a:off x="3224808" y="1910445"/>
              <a:ext cx="1656184" cy="1656282"/>
            </a:xfrm>
            <a:prstGeom prst="ellipse">
              <a:avLst/>
            </a:prstGeom>
            <a:solidFill>
              <a:srgbClr val="2C72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6655" name="Группа 12"/>
            <p:cNvGrpSpPr>
              <a:grpSpLocks/>
            </p:cNvGrpSpPr>
            <p:nvPr/>
          </p:nvGrpSpPr>
          <p:grpSpPr bwMode="auto">
            <a:xfrm>
              <a:off x="3224808" y="3108725"/>
              <a:ext cx="610304" cy="610304"/>
              <a:chOff x="1102336" y="3108725"/>
              <a:chExt cx="610304" cy="610304"/>
            </a:xfrm>
          </p:grpSpPr>
          <p:sp>
            <p:nvSpPr>
              <p:cNvPr id="14" name="Овал 13"/>
              <p:cNvSpPr/>
              <p:nvPr/>
            </p:nvSpPr>
            <p:spPr>
              <a:xfrm>
                <a:off x="1102336" y="3108235"/>
                <a:ext cx="609755" cy="610794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6657" name="TextBox 14"/>
              <p:cNvSpPr txBox="1">
                <a:spLocks noChangeArrowheads="1"/>
              </p:cNvSpPr>
              <p:nvPr/>
            </p:nvSpPr>
            <p:spPr bwMode="auto">
              <a:xfrm>
                <a:off x="1175352" y="3229211"/>
                <a:ext cx="45717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>
                    <a:solidFill>
                      <a:schemeClr val="bg1"/>
                    </a:solidFill>
                    <a:latin typeface="Franklin Gothic Book" pitchFamily="34" charset="0"/>
                  </a:rPr>
                  <a:t>02</a:t>
                </a:r>
              </a:p>
            </p:txBody>
          </p:sp>
        </p:grpSp>
      </p:grpSp>
      <p:grpSp>
        <p:nvGrpSpPr>
          <p:cNvPr id="26631" name="Группа 17"/>
          <p:cNvGrpSpPr>
            <a:grpSpLocks/>
          </p:cNvGrpSpPr>
          <p:nvPr/>
        </p:nvGrpSpPr>
        <p:grpSpPr bwMode="auto">
          <a:xfrm>
            <a:off x="5208588" y="1965325"/>
            <a:ext cx="1655762" cy="1808163"/>
            <a:chOff x="949936" y="1910445"/>
            <a:chExt cx="1656184" cy="1808584"/>
          </a:xfrm>
        </p:grpSpPr>
        <p:sp>
          <p:nvSpPr>
            <p:cNvPr id="19" name="Овал 18"/>
            <p:cNvSpPr/>
            <p:nvPr/>
          </p:nvSpPr>
          <p:spPr>
            <a:xfrm>
              <a:off x="949936" y="1910445"/>
              <a:ext cx="1656184" cy="165614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6651" name="Группа 19"/>
            <p:cNvGrpSpPr>
              <a:grpSpLocks/>
            </p:cNvGrpSpPr>
            <p:nvPr/>
          </p:nvGrpSpPr>
          <p:grpSpPr bwMode="auto">
            <a:xfrm>
              <a:off x="1102336" y="3108725"/>
              <a:ext cx="610304" cy="610304"/>
              <a:chOff x="1102336" y="3108725"/>
              <a:chExt cx="610304" cy="610304"/>
            </a:xfrm>
          </p:grpSpPr>
          <p:sp>
            <p:nvSpPr>
              <p:cNvPr id="21" name="Овал 20"/>
              <p:cNvSpPr/>
              <p:nvPr/>
            </p:nvSpPr>
            <p:spPr>
              <a:xfrm>
                <a:off x="1102375" y="3109287"/>
                <a:ext cx="609756" cy="609742"/>
              </a:xfrm>
              <a:prstGeom prst="ellipse">
                <a:avLst/>
              </a:prstGeom>
              <a:solidFill>
                <a:srgbClr val="2C72C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6653" name="TextBox 21"/>
              <p:cNvSpPr txBox="1">
                <a:spLocks noChangeArrowheads="1"/>
              </p:cNvSpPr>
              <p:nvPr/>
            </p:nvSpPr>
            <p:spPr bwMode="auto">
              <a:xfrm>
                <a:off x="1175352" y="3229211"/>
                <a:ext cx="45717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>
                    <a:solidFill>
                      <a:schemeClr val="bg1"/>
                    </a:solidFill>
                    <a:latin typeface="Franklin Gothic Book" pitchFamily="34" charset="0"/>
                  </a:rPr>
                  <a:t>03</a:t>
                </a:r>
              </a:p>
            </p:txBody>
          </p:sp>
        </p:grpSp>
      </p:grpSp>
      <p:grpSp>
        <p:nvGrpSpPr>
          <p:cNvPr id="26632" name="Группа 22"/>
          <p:cNvGrpSpPr>
            <a:grpSpLocks/>
          </p:cNvGrpSpPr>
          <p:nvPr/>
        </p:nvGrpSpPr>
        <p:grpSpPr bwMode="auto">
          <a:xfrm>
            <a:off x="7473950" y="1844675"/>
            <a:ext cx="1655763" cy="1808163"/>
            <a:chOff x="3224808" y="1910445"/>
            <a:chExt cx="1656184" cy="1808584"/>
          </a:xfrm>
        </p:grpSpPr>
        <p:sp>
          <p:nvSpPr>
            <p:cNvPr id="24" name="Овал 23"/>
            <p:cNvSpPr/>
            <p:nvPr/>
          </p:nvSpPr>
          <p:spPr>
            <a:xfrm>
              <a:off x="3224808" y="1910445"/>
              <a:ext cx="1656184" cy="1656149"/>
            </a:xfrm>
            <a:prstGeom prst="ellipse">
              <a:avLst/>
            </a:prstGeom>
            <a:solidFill>
              <a:srgbClr val="2C72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6647" name="Группа 24"/>
            <p:cNvGrpSpPr>
              <a:grpSpLocks/>
            </p:cNvGrpSpPr>
            <p:nvPr/>
          </p:nvGrpSpPr>
          <p:grpSpPr bwMode="auto">
            <a:xfrm>
              <a:off x="3224808" y="3108725"/>
              <a:ext cx="610304" cy="610304"/>
              <a:chOff x="1102336" y="3108725"/>
              <a:chExt cx="610304" cy="610304"/>
            </a:xfrm>
          </p:grpSpPr>
          <p:sp>
            <p:nvSpPr>
              <p:cNvPr id="26" name="Овал 25"/>
              <p:cNvSpPr/>
              <p:nvPr/>
            </p:nvSpPr>
            <p:spPr>
              <a:xfrm>
                <a:off x="1102336" y="3109287"/>
                <a:ext cx="609755" cy="609742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26649" name="TextBox 26"/>
              <p:cNvSpPr txBox="1">
                <a:spLocks noChangeArrowheads="1"/>
              </p:cNvSpPr>
              <p:nvPr/>
            </p:nvSpPr>
            <p:spPr bwMode="auto">
              <a:xfrm>
                <a:off x="1175352" y="3229211"/>
                <a:ext cx="45717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>
                    <a:solidFill>
                      <a:schemeClr val="bg1"/>
                    </a:solidFill>
                    <a:latin typeface="Franklin Gothic Book" pitchFamily="34" charset="0"/>
                  </a:rPr>
                  <a:t>04</a:t>
                </a:r>
              </a:p>
            </p:txBody>
          </p:sp>
        </p:grpSp>
      </p:grpSp>
      <p:sp>
        <p:nvSpPr>
          <p:cNvPr id="26633" name="Объект 2"/>
          <p:cNvSpPr txBox="1">
            <a:spLocks/>
          </p:cNvSpPr>
          <p:nvPr/>
        </p:nvSpPr>
        <p:spPr bwMode="auto">
          <a:xfrm>
            <a:off x="2709863" y="4554538"/>
            <a:ext cx="2190750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ct val="20000"/>
              </a:spcBef>
              <a:spcAft>
                <a:spcPts val="300"/>
              </a:spcAft>
              <a:buClr>
                <a:srgbClr val="367993"/>
              </a:buClr>
              <a:buSzPct val="130000"/>
              <a:buFont typeface="Wingdings" pitchFamily="2" charset="2"/>
              <a:buNone/>
            </a:pPr>
            <a:endParaRPr lang="ru-RU" sz="1400">
              <a:solidFill>
                <a:srgbClr val="000105"/>
              </a:solidFill>
              <a:latin typeface="Franklin Gothic Book" pitchFamily="34" charset="0"/>
            </a:endParaRPr>
          </a:p>
        </p:txBody>
      </p:sp>
      <p:sp>
        <p:nvSpPr>
          <p:cNvPr id="26634" name="TextBox 28"/>
          <p:cNvSpPr txBox="1">
            <a:spLocks noChangeArrowheads="1"/>
          </p:cNvSpPr>
          <p:nvPr/>
        </p:nvSpPr>
        <p:spPr bwMode="auto">
          <a:xfrm>
            <a:off x="2862078" y="4138613"/>
            <a:ext cx="19920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Финансово-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экономическое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обеспечение</a:t>
            </a:r>
            <a:endParaRPr lang="ru-RU" b="1" dirty="0">
              <a:solidFill>
                <a:srgbClr val="C00000"/>
              </a:solidFill>
              <a:latin typeface="Myriad Pro"/>
            </a:endParaRPr>
          </a:p>
        </p:txBody>
      </p:sp>
      <p:sp>
        <p:nvSpPr>
          <p:cNvPr id="26635" name="Объект 2"/>
          <p:cNvSpPr txBox="1">
            <a:spLocks/>
          </p:cNvSpPr>
          <p:nvPr/>
        </p:nvSpPr>
        <p:spPr bwMode="auto">
          <a:xfrm>
            <a:off x="5008563" y="4554538"/>
            <a:ext cx="2190750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450">
              <a:spcBef>
                <a:spcPct val="20000"/>
              </a:spcBef>
              <a:spcAft>
                <a:spcPts val="300"/>
              </a:spcAft>
              <a:buClr>
                <a:srgbClr val="367993"/>
              </a:buClr>
              <a:buSzPct val="130000"/>
              <a:buFont typeface="Wingdings" pitchFamily="2" charset="2"/>
              <a:buNone/>
            </a:pPr>
            <a:endParaRPr lang="ru-RU" sz="1400">
              <a:solidFill>
                <a:srgbClr val="000105"/>
              </a:solidFill>
              <a:latin typeface="Franklin Gothic Book" pitchFamily="34" charset="0"/>
            </a:endParaRPr>
          </a:p>
        </p:txBody>
      </p:sp>
      <p:sp>
        <p:nvSpPr>
          <p:cNvPr id="26636" name="TextBox 30"/>
          <p:cNvSpPr txBox="1">
            <a:spLocks noChangeArrowheads="1"/>
          </p:cNvSpPr>
          <p:nvPr/>
        </p:nvSpPr>
        <p:spPr bwMode="auto">
          <a:xfrm>
            <a:off x="5414193" y="4148138"/>
            <a:ext cx="16570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Кадровое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обеспечение</a:t>
            </a:r>
            <a:endParaRPr lang="ru-RU" b="1" dirty="0">
              <a:solidFill>
                <a:srgbClr val="C00000"/>
              </a:solidFill>
              <a:latin typeface="Myriad Pro"/>
            </a:endParaRPr>
          </a:p>
        </p:txBody>
      </p:sp>
      <p:sp>
        <p:nvSpPr>
          <p:cNvPr id="26637" name="Объект 2"/>
          <p:cNvSpPr txBox="1">
            <a:spLocks/>
          </p:cNvSpPr>
          <p:nvPr/>
        </p:nvSpPr>
        <p:spPr bwMode="auto">
          <a:xfrm>
            <a:off x="7113588" y="4554538"/>
            <a:ext cx="2592387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8900" indent="4763">
              <a:spcBef>
                <a:spcPct val="20000"/>
              </a:spcBef>
              <a:spcAft>
                <a:spcPts val="300"/>
              </a:spcAft>
              <a:buClr>
                <a:srgbClr val="367993"/>
              </a:buClr>
              <a:buSzPct val="130000"/>
              <a:buFont typeface="Wingdings" pitchFamily="2" charset="2"/>
              <a:buNone/>
            </a:pPr>
            <a:endParaRPr lang="ru-RU" sz="1400">
              <a:solidFill>
                <a:srgbClr val="000105"/>
              </a:solidFill>
              <a:latin typeface="Franklin Gothic Book" pitchFamily="34" charset="0"/>
            </a:endParaRPr>
          </a:p>
        </p:txBody>
      </p:sp>
      <p:sp>
        <p:nvSpPr>
          <p:cNvPr id="26638" name="TextBox 32"/>
          <p:cNvSpPr txBox="1">
            <a:spLocks noChangeArrowheads="1"/>
          </p:cNvSpPr>
          <p:nvPr/>
        </p:nvSpPr>
        <p:spPr bwMode="auto">
          <a:xfrm>
            <a:off x="7515135" y="4148138"/>
            <a:ext cx="18081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Материально-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техническое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Myriad Pro"/>
              </a:rPr>
              <a:t>обеспечение</a:t>
            </a:r>
            <a:endParaRPr lang="ru-RU" b="1" dirty="0">
              <a:solidFill>
                <a:srgbClr val="C00000"/>
              </a:solidFill>
              <a:latin typeface="Myriad Pro"/>
            </a:endParaRPr>
          </a:p>
        </p:txBody>
      </p:sp>
      <p:cxnSp>
        <p:nvCxnSpPr>
          <p:cNvPr id="2048" name="Прямая соединительная линия 2047"/>
          <p:cNvCxnSpPr/>
          <p:nvPr/>
        </p:nvCxnSpPr>
        <p:spPr>
          <a:xfrm>
            <a:off x="2360613" y="2749550"/>
            <a:ext cx="430212" cy="0"/>
          </a:xfrm>
          <a:prstGeom prst="line">
            <a:avLst/>
          </a:prstGeom>
          <a:ln w="25400">
            <a:solidFill>
              <a:srgbClr val="94949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695825" y="2730500"/>
            <a:ext cx="430213" cy="0"/>
          </a:xfrm>
          <a:prstGeom prst="line">
            <a:avLst/>
          </a:prstGeom>
          <a:ln w="25400">
            <a:solidFill>
              <a:srgbClr val="94949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969125" y="2736850"/>
            <a:ext cx="430213" cy="0"/>
          </a:xfrm>
          <a:prstGeom prst="line">
            <a:avLst/>
          </a:prstGeom>
          <a:ln w="25400">
            <a:solidFill>
              <a:srgbClr val="94949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42" name="Picture 2" descr="D:\Work\Prodject\Презентация Ирина Брацун\01\Иконки\noun_586844_cc-0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5200" y="2420938"/>
            <a:ext cx="7429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3" name="Picture 3" descr="D:\Work\Prodject\Презентация Ирина Брацун\01\Иконки\05-0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59425" y="2197100"/>
            <a:ext cx="9540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4" name="Picture 4" descr="D:\Work\Prodject\Презентация Ирина Брацун\01\Иконки\04-0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35338" y="2163763"/>
            <a:ext cx="885825" cy="110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5" name="Picture 5" descr="D:\Work\Prodject\Презентация Ирина Брацун\01\Иконки\06-01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05750" y="2290763"/>
            <a:ext cx="703263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1184275" y="215900"/>
            <a:ext cx="8453438" cy="692150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</a:rPr>
              <a:t>ВНЕДРЕНИЕ РЕЗУЛЬТАТОВ ПРОЕКТА</a:t>
            </a:r>
          </a:p>
        </p:txBody>
      </p:sp>
      <p:sp>
        <p:nvSpPr>
          <p:cNvPr id="28675" name="Объект 2"/>
          <p:cNvSpPr>
            <a:spLocks noGrp="1"/>
          </p:cNvSpPr>
          <p:nvPr>
            <p:ph sz="quarter" idx="13"/>
          </p:nvPr>
        </p:nvSpPr>
        <p:spPr>
          <a:xfrm>
            <a:off x="3297238" y="1196752"/>
            <a:ext cx="6480175" cy="3128962"/>
          </a:xfrm>
        </p:spPr>
        <p:txBody>
          <a:bodyPr/>
          <a:lstStyle/>
          <a:p>
            <a:pPr lvl="0"/>
            <a:r>
              <a:rPr lang="ru-RU" sz="1400" b="1" dirty="0"/>
              <a:t>Р</a:t>
            </a:r>
            <a:r>
              <a:rPr lang="ru-RU" sz="1400" b="1" dirty="0" smtClean="0"/>
              <a:t>азработаны </a:t>
            </a:r>
            <a:r>
              <a:rPr lang="ru-RU" sz="1400" b="1" dirty="0"/>
              <a:t>и реализуются модели психолого-педагогического сопровождения, при реализации различных форм инклюзивного образования; критериев и показателей оценки эффективности моделей психолого-педагогического сопровождения детей с ограниченными возможностями </a:t>
            </a:r>
            <a:r>
              <a:rPr lang="ru-RU" sz="1400" b="1" dirty="0" smtClean="0"/>
              <a:t>здоровья, были представлены на городских, областных и </a:t>
            </a:r>
            <a:r>
              <a:rPr lang="ru-RU" sz="1400" b="1" dirty="0" err="1" smtClean="0"/>
              <a:t>межународных</a:t>
            </a:r>
            <a:r>
              <a:rPr lang="ru-RU" sz="1400" b="1" dirty="0" smtClean="0"/>
              <a:t> семинарах и конференциях; </a:t>
            </a:r>
            <a:endParaRPr lang="ru-RU" sz="1400" b="1" dirty="0"/>
          </a:p>
          <a:p>
            <a:pPr lvl="0"/>
            <a:r>
              <a:rPr lang="ru-RU" sz="1400" b="1" dirty="0" smtClean="0"/>
              <a:t>Разработаны </a:t>
            </a:r>
            <a:r>
              <a:rPr lang="ru-RU" sz="1400" b="1" dirty="0"/>
              <a:t>и реализуются </a:t>
            </a:r>
            <a:r>
              <a:rPr lang="ru-RU" sz="1400" b="1" dirty="0" smtClean="0"/>
              <a:t>адаптированные </a:t>
            </a:r>
            <a:r>
              <a:rPr lang="ru-RU" sz="1400" b="1" dirty="0"/>
              <a:t>образовательные программы дошкольного </a:t>
            </a:r>
            <a:r>
              <a:rPr lang="ru-RU" sz="1400" b="1" dirty="0" smtClean="0"/>
              <a:t>образования, были представлены на августовской конференции и межокружных форумах;  </a:t>
            </a:r>
            <a:endParaRPr lang="ru-RU" sz="1400" b="1" dirty="0"/>
          </a:p>
          <a:p>
            <a:pPr lvl="0"/>
            <a:r>
              <a:rPr lang="ru-RU" sz="1400" b="1" dirty="0" smtClean="0"/>
              <a:t>Разработаны </a:t>
            </a:r>
            <a:r>
              <a:rPr lang="ru-RU" sz="1400" b="1" dirty="0"/>
              <a:t>и реализуются </a:t>
            </a:r>
            <a:r>
              <a:rPr lang="ru-RU" sz="1400" b="1" dirty="0" smtClean="0"/>
              <a:t>модели </a:t>
            </a:r>
            <a:r>
              <a:rPr lang="ru-RU" sz="1400" b="1" dirty="0"/>
              <a:t>специальных индивидуальных программ </a:t>
            </a:r>
            <a:r>
              <a:rPr lang="ru-RU" sz="1400" b="1" dirty="0" smtClean="0"/>
              <a:t>развития, были представлены на августовской конференции и областных семинарах; </a:t>
            </a:r>
            <a:endParaRPr lang="ru-RU" sz="1400" b="1" dirty="0"/>
          </a:p>
          <a:p>
            <a:pPr lvl="0"/>
            <a:r>
              <a:rPr lang="ru-RU" sz="1400" b="1" dirty="0" smtClean="0"/>
              <a:t>Разработан пакет </a:t>
            </a:r>
            <a:r>
              <a:rPr lang="ru-RU" sz="1400" b="1" dirty="0"/>
              <a:t>программно-методических материалов, обеспечивающих организацию психолого-педагогического </a:t>
            </a:r>
            <a:r>
              <a:rPr lang="ru-RU" sz="1400" b="1" dirty="0" smtClean="0"/>
              <a:t>сопровождения представлялся на окружном семинаре;</a:t>
            </a:r>
            <a:endParaRPr lang="ru-RU" sz="1400" b="1" dirty="0"/>
          </a:p>
          <a:p>
            <a:pPr lvl="0"/>
            <a:r>
              <a:rPr lang="ru-RU" sz="1400" b="1" dirty="0" smtClean="0"/>
              <a:t>Составлены сборники </a:t>
            </a:r>
            <a:r>
              <a:rPr lang="ru-RU" sz="1400" b="1" dirty="0"/>
              <a:t>и буклеты по результатам проведения семинаров и </a:t>
            </a:r>
            <a:r>
              <a:rPr lang="ru-RU" sz="1400" b="1" dirty="0" smtClean="0"/>
              <a:t>мастер-классов</a:t>
            </a:r>
            <a:r>
              <a:rPr lang="ru-RU" sz="1400" b="1" dirty="0"/>
              <a:t>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224213" y="2349500"/>
            <a:ext cx="73025" cy="280828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8677" name="Рисунок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5925" y="2420938"/>
            <a:ext cx="2373313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1828</TotalTime>
  <Words>764</Words>
  <Application>Microsoft Office PowerPoint</Application>
  <PresentationFormat>Лист A4 (210x297 мм)</PresentationFormat>
  <Paragraphs>87</Paragraphs>
  <Slides>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Инновационная модель психолого-педагогического сопровождения детей с ограниченными возможностями здоровья и детей-инвалидов в условиях инклюзивного образования в дошкольном образовательном учреждении</vt:lpstr>
      <vt:lpstr>ЦЕЛЕВАЯ АУДИТОРИЯ ПРОЕКТА</vt:lpstr>
      <vt:lpstr>ЦЕЛИ И ЗАДАЧИ ПРОЕКТА</vt:lpstr>
      <vt:lpstr>ЦЕЛИ И ЗАДАЧИ ПРОЕКТА</vt:lpstr>
      <vt:lpstr>СУТЬ ПРОЕКТА</vt:lpstr>
      <vt:lpstr>Презентация PowerPoint</vt:lpstr>
      <vt:lpstr>ОЖИДАЕМЫЕ РЕЗУЛЬТАТЫ ПРОЕКТА</vt:lpstr>
      <vt:lpstr>ТЕКУЩИЕ РЕЗУЛЬТАТЫ ПРОЕКТА</vt:lpstr>
      <vt:lpstr>ВНЕДРЕНИЕ РЕЗУЛЬТАТОВ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Yulia</dc:creator>
  <cp:lastModifiedBy>user</cp:lastModifiedBy>
  <cp:revision>130</cp:revision>
  <dcterms:created xsi:type="dcterms:W3CDTF">2016-10-25T07:20:22Z</dcterms:created>
  <dcterms:modified xsi:type="dcterms:W3CDTF">2017-03-21T08:01:38Z</dcterms:modified>
</cp:coreProperties>
</file>