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83" r:id="rId2"/>
    <p:sldId id="377" r:id="rId3"/>
    <p:sldId id="318" r:id="rId4"/>
    <p:sldId id="319" r:id="rId5"/>
    <p:sldId id="357" r:id="rId6"/>
    <p:sldId id="366" r:id="rId7"/>
    <p:sldId id="367" r:id="rId8"/>
    <p:sldId id="321" r:id="rId9"/>
    <p:sldId id="320" r:id="rId10"/>
    <p:sldId id="322" r:id="rId11"/>
    <p:sldId id="365" r:id="rId12"/>
    <p:sldId id="292" r:id="rId13"/>
    <p:sldId id="293" r:id="rId14"/>
    <p:sldId id="294" r:id="rId15"/>
    <p:sldId id="344" r:id="rId16"/>
    <p:sldId id="345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9" r:id="rId26"/>
    <p:sldId id="308" r:id="rId27"/>
    <p:sldId id="296" r:id="rId28"/>
    <p:sldId id="297" r:id="rId29"/>
    <p:sldId id="298" r:id="rId30"/>
    <p:sldId id="299" r:id="rId31"/>
    <p:sldId id="310" r:id="rId32"/>
    <p:sldId id="311" r:id="rId33"/>
    <p:sldId id="312" r:id="rId34"/>
    <p:sldId id="363" r:id="rId35"/>
    <p:sldId id="313" r:id="rId36"/>
    <p:sldId id="358" r:id="rId37"/>
    <p:sldId id="362" r:id="rId38"/>
    <p:sldId id="368" r:id="rId39"/>
    <p:sldId id="314" r:id="rId40"/>
    <p:sldId id="371" r:id="rId41"/>
    <p:sldId id="360" r:id="rId42"/>
    <p:sldId id="361" r:id="rId43"/>
    <p:sldId id="364" r:id="rId44"/>
    <p:sldId id="370" r:id="rId45"/>
    <p:sldId id="323" r:id="rId46"/>
    <p:sldId id="324" r:id="rId47"/>
    <p:sldId id="326" r:id="rId48"/>
    <p:sldId id="327" r:id="rId49"/>
    <p:sldId id="378" r:id="rId50"/>
    <p:sldId id="379" r:id="rId51"/>
    <p:sldId id="380" r:id="rId52"/>
    <p:sldId id="381" r:id="rId53"/>
    <p:sldId id="330" r:id="rId54"/>
    <p:sldId id="334" r:id="rId55"/>
    <p:sldId id="331" r:id="rId56"/>
    <p:sldId id="328" r:id="rId57"/>
    <p:sldId id="329" r:id="rId58"/>
    <p:sldId id="332" r:id="rId59"/>
    <p:sldId id="333" r:id="rId60"/>
    <p:sldId id="343" r:id="rId61"/>
    <p:sldId id="374" r:id="rId62"/>
    <p:sldId id="375" r:id="rId63"/>
    <p:sldId id="348" r:id="rId64"/>
    <p:sldId id="349" r:id="rId65"/>
    <p:sldId id="356" r:id="rId66"/>
    <p:sldId id="382" r:id="rId67"/>
    <p:sldId id="376" r:id="rId68"/>
  </p:sldIdLst>
  <p:sldSz cx="9144000" cy="6858000" type="screen4x3"/>
  <p:notesSz cx="6858000" cy="9144000"/>
  <p:custDataLst>
    <p:tags r:id="rId70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9E9B9"/>
    <a:srgbClr val="003600"/>
    <a:srgbClr val="A1C3A5"/>
    <a:srgbClr val="75A77B"/>
    <a:srgbClr val="CDD28A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72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28A92-9324-496B-A38A-838657EAF69C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 phldr="1"/>
      <dgm:spPr/>
    </dgm:pt>
    <dgm:pt modelId="{8374F65D-35F8-413D-A64A-C750B1E43422}" type="pres">
      <dgm:prSet presAssocID="{73628A92-9324-496B-A38A-838657EAF69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4E73AD5E-D8E0-4EE5-BA66-069228A61922}" type="presOf" srcId="{73628A92-9324-496B-A38A-838657EAF69C}" destId="{8374F65D-35F8-413D-A64A-C750B1E43422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28A92-9324-496B-A38A-838657EAF69C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 phldr="1"/>
      <dgm:spPr/>
    </dgm:pt>
    <dgm:pt modelId="{8374F65D-35F8-413D-A64A-C750B1E43422}" type="pres">
      <dgm:prSet presAssocID="{73628A92-9324-496B-A38A-838657EAF69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2E9FA9D-FA38-4974-8998-6EB75AA369DA}" type="presOf" srcId="{73628A92-9324-496B-A38A-838657EAF69C}" destId="{8374F65D-35F8-413D-A64A-C750B1E43422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628A92-9324-496B-A38A-838657EAF69C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 phldr="1"/>
      <dgm:spPr/>
    </dgm:pt>
    <dgm:pt modelId="{8374F65D-35F8-413D-A64A-C750B1E43422}" type="pres">
      <dgm:prSet presAssocID="{73628A92-9324-496B-A38A-838657EAF69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2B9A561-D594-456A-AC18-9E3F9DAB1DF0}" type="presOf" srcId="{73628A92-9324-496B-A38A-838657EAF69C}" destId="{8374F65D-35F8-413D-A64A-C750B1E43422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628A92-9324-496B-A38A-838657EAF69C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 phldr="1"/>
      <dgm:spPr/>
    </dgm:pt>
    <dgm:pt modelId="{8374F65D-35F8-413D-A64A-C750B1E43422}" type="pres">
      <dgm:prSet presAssocID="{73628A92-9324-496B-A38A-838657EAF69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CF413ED-0B78-4355-A4AD-7010E7C875A9}" type="presOf" srcId="{73628A92-9324-496B-A38A-838657EAF69C}" destId="{8374F65D-35F8-413D-A64A-C750B1E43422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CC706D-0ECF-42E6-9981-F8A8895C5331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BA220F8-04E5-4A6C-ABA4-CBFC2E9B43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570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8EF89C-2372-43C2-AFC9-BD7C16AD87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fld id="{14967032-1F93-4436-8064-305AD940D8F0}" type="slidenum">
              <a:rPr lang="ru-RU" altLang="ru-RU"/>
              <a:pPr/>
              <a:t>55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618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20F8-04E5-4A6C-ABA4-CBFC2E9B4375}" type="slidenum">
              <a:rPr lang="ru-RU" altLang="ru-RU" smtClean="0"/>
              <a:pPr/>
              <a:t>64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76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7AA2-0DFB-47B5-B0F7-7DDF8BAE8FB3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17DCA-E31C-4A04-B9AB-DEB2AE9AE2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42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071B-2ADB-448E-9D46-716AE006110D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D0BD9-DFE9-4C8F-8671-7865ACF60F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73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486B-5B79-4E2C-9A06-F4604A41F309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C1183-63E0-4AE5-A57D-04546A951C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999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0F52-8ADA-4E7E-8112-AF01DBD09893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CC66-83DD-4F58-A526-6D00D67B51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548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85C1-4A96-45B7-A37D-CDDB3955DB46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B9649-DC94-4328-98C3-E2FEAD5F5A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92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A7D0-2E5B-405E-BD27-F770D2355470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1E3B2-265D-4EF3-A357-B9F93F372A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027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23AC-94DF-40E3-941E-F9ACBCAC2869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C2AD8-37A3-4D14-B5EE-C235AA76B8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505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9E15-5CBC-4B92-99F3-5C6C136BCDF3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519B2-AA7B-4FDC-86B4-8C684A9CE2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71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875A-B992-4BA2-90D1-729A743DEF0E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375A0-459E-42A3-ADEA-FAAB252EFE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33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DAF2-E0EE-44BF-97F7-6035F9E3FDE5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FAD6C-1FC3-4C36-93ED-69E0A0D580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72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B39C-0A6F-45CF-9B53-60B9C81CD922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72D4C-E70E-4456-A870-0A566CB09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19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F4E18C-0A89-4401-8B5C-CF940AF07451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2494EF9-F813-4A31-ACAC-D2476D17973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1" name="TextBox 6"/>
          <p:cNvSpPr txBox="1">
            <a:spLocks noChangeArrowheads="1"/>
          </p:cNvSpPr>
          <p:nvPr userDrawn="1"/>
        </p:nvSpPr>
        <p:spPr bwMode="auto">
          <a:xfrm>
            <a:off x="3836988" y="6550025"/>
            <a:ext cx="14700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smtClean="0">
                <a:solidFill>
                  <a:srgbClr val="7F7F7F"/>
                </a:solidFill>
              </a:rPr>
              <a:t>zadorinka.ucoz.ru</a:t>
            </a:r>
            <a:endParaRPr lang="ru-RU" altLang="ru-RU" sz="14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on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on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on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onlight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onlight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onlight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onlight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on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4.png"/><Relationship Id="rId7" Type="http://schemas.openxmlformats.org/officeDocument/2006/relationships/image" Target="../media/image3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6.jpeg"/><Relationship Id="rId5" Type="http://schemas.openxmlformats.org/officeDocument/2006/relationships/image" Target="../media/image35.png"/><Relationship Id="rId10" Type="http://schemas.openxmlformats.org/officeDocument/2006/relationships/image" Target="../media/image45.jpe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1.wmf"/><Relationship Id="rId9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jpeg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3" Type="http://schemas.openxmlformats.org/officeDocument/2006/relationships/image" Target="../media/image38.png"/><Relationship Id="rId7" Type="http://schemas.openxmlformats.org/officeDocument/2006/relationships/image" Target="../media/image15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eg"/><Relationship Id="rId5" Type="http://schemas.openxmlformats.org/officeDocument/2006/relationships/image" Target="../media/image152.png"/><Relationship Id="rId4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jpeg"/><Relationship Id="rId5" Type="http://schemas.openxmlformats.org/officeDocument/2006/relationships/image" Target="../media/image155.png"/><Relationship Id="rId4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971600" y="1306503"/>
            <a:ext cx="7056785" cy="2554545"/>
          </a:xfrm>
        </p:spPr>
        <p:txBody>
          <a:bodyPr wrap="square">
            <a:spAutoFit/>
          </a:bodyPr>
          <a:lstStyle/>
          <a:p>
            <a:pPr marL="182563" indent="0"/>
            <a:r>
              <a:rPr lang="ru-RU" sz="3200" b="1" i="1" dirty="0">
                <a:solidFill>
                  <a:srgbClr val="008000"/>
                </a:solidFill>
              </a:rPr>
              <a:t>Предметно-пространственная среда в рамках реализации инклюзивной практики в дошкольном образовательном учреждении</a:t>
            </a:r>
            <a:endParaRPr lang="ru-RU" sz="3200" b="1" i="1" dirty="0" smtClean="0">
              <a:solidFill>
                <a:srgbClr val="008000"/>
              </a:solidFill>
              <a:latin typeface="Myriad Pro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572000" y="4221088"/>
            <a:ext cx="4254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8000"/>
                </a:solidFill>
                <a:latin typeface="Franklin Gothic Book" pitchFamily="34" charset="0"/>
              </a:rPr>
              <a:t>Пермякова</a:t>
            </a:r>
            <a:r>
              <a:rPr lang="ru-RU" b="1" dirty="0" smtClean="0">
                <a:solidFill>
                  <a:srgbClr val="008000"/>
                </a:solidFill>
                <a:latin typeface="Franklin Gothic Book" pitchFamily="34" charset="0"/>
              </a:rPr>
              <a:t> О.П., воспитатель, 1 </a:t>
            </a:r>
            <a:r>
              <a:rPr lang="ru-RU" b="1" dirty="0" err="1" smtClean="0">
                <a:solidFill>
                  <a:srgbClr val="008000"/>
                </a:solidFill>
                <a:latin typeface="Franklin Gothic Book" pitchFamily="34" charset="0"/>
              </a:rPr>
              <a:t>кк</a:t>
            </a:r>
            <a:endParaRPr lang="ru-RU" b="1" dirty="0" smtClean="0">
              <a:solidFill>
                <a:srgbClr val="008000"/>
              </a:solidFill>
              <a:latin typeface="Franklin Gothic Book" pitchFamily="34" charset="0"/>
            </a:endParaRPr>
          </a:p>
          <a:p>
            <a:r>
              <a:rPr lang="ru-RU" b="1" dirty="0" smtClean="0">
                <a:solidFill>
                  <a:srgbClr val="008000"/>
                </a:solidFill>
                <a:latin typeface="Franklin Gothic Book" pitchFamily="34" charset="0"/>
              </a:rPr>
              <a:t>Храброва М.А., учитель-логопед</a:t>
            </a:r>
            <a:endParaRPr lang="ru-RU" b="1" dirty="0">
              <a:solidFill>
                <a:srgbClr val="008000"/>
              </a:solidFill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404664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Franklin Gothic Book" pitchFamily="34" charset="0"/>
              </a:rPr>
              <a:t>Муниципальное дошкольное образовательное учреждение – детский сад «Звездочка» комбинированного вида</a:t>
            </a:r>
            <a:endParaRPr lang="en-US" sz="1600" b="1" dirty="0">
              <a:solidFill>
                <a:srgbClr val="0080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584325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C00000"/>
                </a:solidFill>
              </a:rPr>
              <a:t>Предметно-развивающая среда</a:t>
            </a:r>
          </a:p>
        </p:txBody>
      </p:sp>
      <p:pic>
        <p:nvPicPr>
          <p:cNvPr id="31747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5291" y="2205038"/>
            <a:ext cx="4038600" cy="3094037"/>
          </a:xfrm>
        </p:spPr>
      </p:pic>
      <p:pic>
        <p:nvPicPr>
          <p:cNvPr id="3174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1982" y="1844824"/>
            <a:ext cx="3390900" cy="4137025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49" y="598488"/>
            <a:ext cx="4186323" cy="2758504"/>
          </a:xfrm>
        </p:spPr>
      </p:pic>
      <p:pic>
        <p:nvPicPr>
          <p:cNvPr id="55300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3501007"/>
            <a:ext cx="4176713" cy="2808313"/>
          </a:xfrm>
        </p:spPr>
      </p:pic>
      <p:pic>
        <p:nvPicPr>
          <p:cNvPr id="55301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84423"/>
            <a:ext cx="3662362" cy="572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Н.В. Анохина\IMG_20140407_1054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4381500" cy="3286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3" descr="E:\Н.В. Анохина\IMG_20141119_1633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2853"/>
            <a:ext cx="4070255" cy="33065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 descr="E:\Н.В. Анохина\IMG_20140428_0922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4357718" cy="3215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2" descr="E:\Н.В. Анохина\IMG_20150217_15414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0461"/>
            <a:ext cx="4070255" cy="3215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:\Н.В. Анохина\DSCN31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674" y="196839"/>
            <a:ext cx="4452482" cy="3249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5" descr="E:\Н.В. Анохина\DSCN31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62328"/>
            <a:ext cx="4394231" cy="32599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4" descr="E:\Н.В. Анохина\DSCN31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00" y="3571529"/>
            <a:ext cx="4334307" cy="3250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3" descr="E:\Н.В. Анохина\DSCN29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01" y="196838"/>
            <a:ext cx="4332819" cy="3249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Н.В. Анохина\DSCN29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104456" cy="5643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4" descr="DSCN29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108413" cy="5643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0" descr="18968a3ae6d8"/>
          <p:cNvSpPr>
            <a:spLocks noChangeArrowheads="1"/>
          </p:cNvSpPr>
          <p:nvPr/>
        </p:nvSpPr>
        <p:spPr bwMode="auto">
          <a:xfrm>
            <a:off x="4627563" y="3068638"/>
            <a:ext cx="3744912" cy="302418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59395" name="Rectangle 18" descr="18968a3ae6d8"/>
          <p:cNvSpPr>
            <a:spLocks noGrp="1" noChangeArrowheads="1"/>
          </p:cNvSpPr>
          <p:nvPr>
            <p:ph type="body" idx="1"/>
          </p:nvPr>
        </p:nvSpPr>
        <p:spPr>
          <a:xfrm>
            <a:off x="815975" y="3227388"/>
            <a:ext cx="3744913" cy="2938462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altLang="ru-RU" sz="2800" smtClean="0"/>
          </a:p>
          <a:p>
            <a:pPr>
              <a:buFontTx/>
              <a:buNone/>
            </a:pPr>
            <a:endParaRPr lang="ru-RU" altLang="ru-RU" sz="2800" smtClean="0"/>
          </a:p>
        </p:txBody>
      </p:sp>
      <p:sp>
        <p:nvSpPr>
          <p:cNvPr id="59396" name="Rectangle 17" descr="18968a3ae6d8"/>
          <p:cNvSpPr>
            <a:spLocks noGrp="1" noChangeArrowheads="1"/>
          </p:cNvSpPr>
          <p:nvPr>
            <p:ph type="title"/>
          </p:nvPr>
        </p:nvSpPr>
        <p:spPr>
          <a:xfrm>
            <a:off x="736600" y="908050"/>
            <a:ext cx="7651750" cy="1225550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just"/>
            <a:r>
              <a:rPr lang="ru-RU" altLang="ru-RU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разного профиля</a:t>
            </a:r>
          </a:p>
        </p:txBody>
      </p:sp>
      <p:pic>
        <p:nvPicPr>
          <p:cNvPr id="59397" name="Picture 5" descr="e76aee9fd6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2392363"/>
            <a:ext cx="431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7" descr="e76aee9fd65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67"/>
          <a:stretch>
            <a:fillRect/>
          </a:stretch>
        </p:blipFill>
        <p:spPr bwMode="auto">
          <a:xfrm>
            <a:off x="1157288" y="554038"/>
            <a:ext cx="4318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8" descr="e76aee9fd65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50" y="2336800"/>
            <a:ext cx="406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5" descr="e76aee9fd65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380288" y="476250"/>
            <a:ext cx="431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21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Рисунок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563" y="2895600"/>
            <a:ext cx="39306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Rectangle 17" descr="18968a3ae6d8"/>
          <p:cNvSpPr txBox="1">
            <a:spLocks noChangeArrowheads="1"/>
          </p:cNvSpPr>
          <p:nvPr/>
        </p:nvSpPr>
        <p:spPr bwMode="auto">
          <a:xfrm>
            <a:off x="1042988" y="2028825"/>
            <a:ext cx="3370262" cy="436563"/>
          </a:xfrm>
          <a:prstGeom prst="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0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59404" name="Rectangle 17" descr="18968a3ae6d8"/>
          <p:cNvSpPr txBox="1">
            <a:spLocks noChangeArrowheads="1"/>
          </p:cNvSpPr>
          <p:nvPr/>
        </p:nvSpPr>
        <p:spPr bwMode="auto">
          <a:xfrm>
            <a:off x="5302250" y="2033588"/>
            <a:ext cx="3368675" cy="434975"/>
          </a:xfrm>
          <a:prstGeom prst="rect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0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</p:txBody>
      </p:sp>
      <p:pic>
        <p:nvPicPr>
          <p:cNvPr id="59405" name="Рисунок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911475"/>
            <a:ext cx="4002087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0" descr="18968a3ae6d8"/>
          <p:cNvSpPr>
            <a:spLocks noChangeArrowheads="1"/>
          </p:cNvSpPr>
          <p:nvPr/>
        </p:nvSpPr>
        <p:spPr bwMode="auto">
          <a:xfrm>
            <a:off x="5076825" y="1989138"/>
            <a:ext cx="3379788" cy="216058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61443" name="Rectangle 18" descr="18968a3ae6d8"/>
          <p:cNvSpPr>
            <a:spLocks noGrp="1" noChangeArrowheads="1"/>
          </p:cNvSpPr>
          <p:nvPr>
            <p:ph type="body" idx="1"/>
          </p:nvPr>
        </p:nvSpPr>
        <p:spPr>
          <a:xfrm>
            <a:off x="1262063" y="2060575"/>
            <a:ext cx="3238500" cy="1857375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altLang="ru-RU" sz="2800" smtClean="0"/>
          </a:p>
          <a:p>
            <a:pPr>
              <a:buFontTx/>
              <a:buNone/>
            </a:pPr>
            <a:endParaRPr lang="ru-RU" altLang="ru-RU" sz="2800" smtClean="0"/>
          </a:p>
        </p:txBody>
      </p:sp>
      <p:pic>
        <p:nvPicPr>
          <p:cNvPr id="61444" name="Picture 5" descr="e76aee9fd65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75" y="1700213"/>
            <a:ext cx="431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7" descr="e76aee9fd6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67"/>
          <a:stretch>
            <a:fillRect/>
          </a:stretch>
        </p:blipFill>
        <p:spPr bwMode="auto">
          <a:xfrm>
            <a:off x="1157288" y="692150"/>
            <a:ext cx="431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8" descr="e76aee9fd65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513" y="1558925"/>
            <a:ext cx="406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5" descr="e76aee9fd65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380288" y="620713"/>
            <a:ext cx="431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21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Rectangle 17" descr="18968a3ae6d8"/>
          <p:cNvSpPr txBox="1">
            <a:spLocks noChangeArrowheads="1"/>
          </p:cNvSpPr>
          <p:nvPr/>
        </p:nvSpPr>
        <p:spPr bwMode="auto">
          <a:xfrm>
            <a:off x="684213" y="1120775"/>
            <a:ext cx="3368675" cy="436563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</p:txBody>
      </p:sp>
      <p:sp>
        <p:nvSpPr>
          <p:cNvPr id="61450" name="Rectangle 17" descr="18968a3ae6d8"/>
          <p:cNvSpPr txBox="1">
            <a:spLocks noChangeArrowheads="1"/>
          </p:cNvSpPr>
          <p:nvPr/>
        </p:nvSpPr>
        <p:spPr bwMode="auto">
          <a:xfrm>
            <a:off x="5268913" y="1120775"/>
            <a:ext cx="3370262" cy="436563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</p:txBody>
      </p:sp>
      <p:pic>
        <p:nvPicPr>
          <p:cNvPr id="61451" name="Рисунок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2233613"/>
            <a:ext cx="413385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Рисунок 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900" y="2163763"/>
            <a:ext cx="409416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88598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Основные направления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коррекционно-развивающей работы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214438" y="1265129"/>
            <a:ext cx="714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Укрепление соматического состояния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4" name="Picture 5" descr="DSCN29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92170"/>
            <a:ext cx="3357586" cy="4544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4" descr="DSCN302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661" y="2101198"/>
            <a:ext cx="4668837" cy="350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214438" y="1264693"/>
            <a:ext cx="71437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Укрепление нервной системы</a:t>
            </a:r>
          </a:p>
        </p:txBody>
      </p:sp>
      <p:pic>
        <p:nvPicPr>
          <p:cNvPr id="7" name="Picture 5" descr="DSCN304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000240"/>
            <a:ext cx="4597400" cy="34496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SCN305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071810"/>
            <a:ext cx="4392612" cy="32940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043608" y="404664"/>
            <a:ext cx="7143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Развитие общей моторики, зрительно-пространственной ориентации</a:t>
            </a:r>
          </a:p>
        </p:txBody>
      </p:sp>
      <p:pic>
        <p:nvPicPr>
          <p:cNvPr id="6" name="Picture 6" descr="DSCN312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562345"/>
            <a:ext cx="3888432" cy="302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G_20141119_16333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576555"/>
            <a:ext cx="3960440" cy="30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518" y="692697"/>
            <a:ext cx="8229600" cy="1368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611560" y="2708920"/>
            <a:ext cx="77724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dirty="0" smtClean="0">
                <a:solidFill>
                  <a:srgbClr val="1A57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ребёнку с ОВЗ и всем воспитанникам группы возможность наиболее полноценной социальной жизни, самого активного участия в коллективе, тем самым обеспечивая наиболее полное взаимодействие и заботу друг о друге, как членах сообщества.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350073755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238223" y="996719"/>
            <a:ext cx="714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Развитие мелкой моторики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2" descr="E:\Н.В. Анохина\DSCN31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952997" cy="29647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E:\Н.В. Анохина\DSCN31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669" y="3140968"/>
            <a:ext cx="3991944" cy="29947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214438" y="436504"/>
            <a:ext cx="71437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Развитие моторики  </a:t>
            </a:r>
            <a:endParaRPr lang="ru-RU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речевого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аппарата</a:t>
            </a:r>
          </a:p>
        </p:txBody>
      </p:sp>
      <p:pic>
        <p:nvPicPr>
          <p:cNvPr id="6" name="Picture 4" descr="E:\Н.В. Анохина\DSCN31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6743">
            <a:off x="4215226" y="2983340"/>
            <a:ext cx="4297363" cy="322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5" descr="E:\Н.В. Анохина\DSCN31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05647"/>
            <a:ext cx="4297363" cy="32226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357313" y="836712"/>
            <a:ext cx="714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Развитие мимической мускулатуры</a:t>
            </a:r>
          </a:p>
        </p:txBody>
      </p:sp>
      <p:pic>
        <p:nvPicPr>
          <p:cNvPr id="6" name="Picture 4" descr="E:\Н.В. Анохина\DSCN31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09" y="1628800"/>
            <a:ext cx="4215982" cy="31619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5" descr="E:\Н.В. Анохина\DSCN30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172" y="3366799"/>
            <a:ext cx="3797300" cy="28479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971600" y="891819"/>
            <a:ext cx="7143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Развитие и совершенствование речи</a:t>
            </a:r>
          </a:p>
        </p:txBody>
      </p:sp>
      <p:pic>
        <p:nvPicPr>
          <p:cNvPr id="6" name="Picture 5" descr="E:\Н.В. Анохина\DSCN30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82603">
            <a:off x="1031039" y="1857082"/>
            <a:ext cx="3000739" cy="408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 descr="F:\фото\IMG_20161221_1550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090" y="1615547"/>
            <a:ext cx="43559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214438" y="1265129"/>
            <a:ext cx="714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Развитие познавательных процессов</a:t>
            </a:r>
          </a:p>
        </p:txBody>
      </p:sp>
      <p:pic>
        <p:nvPicPr>
          <p:cNvPr id="6" name="Picture 4" descr="E:\Н.В. Анохина\DSCN31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4286250" cy="3214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5" descr="E:\Н.В. Анохина\DSCN31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857496"/>
            <a:ext cx="4584700" cy="343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337554" y="246569"/>
            <a:ext cx="184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475656" y="759584"/>
            <a:ext cx="7143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C00000"/>
                </a:solidFill>
              </a:rPr>
              <a:t>Развитие эмоционально-волевой сферы</a:t>
            </a:r>
          </a:p>
        </p:txBody>
      </p:sp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628" y="1556792"/>
            <a:ext cx="5929312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357289" y="692696"/>
            <a:ext cx="7143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Развитие гигиенических навыков и навыков самообслуживания</a:t>
            </a:r>
          </a:p>
        </p:txBody>
      </p:sp>
      <p:pic>
        <p:nvPicPr>
          <p:cNvPr id="6" name="Picture 2" descr="E:\Н.В. Анохина\DSCN30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786188" cy="2840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E:\Н.В. Анохина\DSCN30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7504" y="1893025"/>
            <a:ext cx="3204209" cy="42722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786050" y="4286256"/>
          <a:ext cx="371477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27584" y="425434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Индивидуальное сопровождение</a:t>
            </a:r>
          </a:p>
        </p:txBody>
      </p:sp>
      <p:pic>
        <p:nvPicPr>
          <p:cNvPr id="8" name="Picture 5" descr="DSCN312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4423668" cy="3317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4" descr="DSCN312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068068" cy="30510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786050" y="4286256"/>
          <a:ext cx="371477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91748" y="455593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Индивидуальное сопровождение</a:t>
            </a:r>
          </a:p>
        </p:txBody>
      </p:sp>
      <p:pic>
        <p:nvPicPr>
          <p:cNvPr id="5" name="Picture 5" descr="DSCN313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879850" cy="3365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DSCN317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48" y="1556792"/>
            <a:ext cx="4418012" cy="33131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786050" y="4286256"/>
          <a:ext cx="371477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85079" y="371779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Индивидуальное сопровождение</a:t>
            </a:r>
          </a:p>
        </p:txBody>
      </p:sp>
      <p:pic>
        <p:nvPicPr>
          <p:cNvPr id="5" name="Picture 5" descr="DSCN311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190811" cy="314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SCN313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79" y="1268760"/>
            <a:ext cx="4392613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518" y="692696"/>
            <a:ext cx="8229600" cy="1584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Безбарьерная</a:t>
            </a:r>
            <a:r>
              <a:rPr lang="ru-RU" b="1" dirty="0" smtClean="0">
                <a:solidFill>
                  <a:srgbClr val="C00000"/>
                </a:solidFill>
              </a:rPr>
              <a:t> пространственная  среда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708275"/>
            <a:ext cx="4038600" cy="3295650"/>
          </a:xfrm>
        </p:spPr>
      </p:pic>
      <p:pic>
        <p:nvPicPr>
          <p:cNvPr id="3076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708275"/>
            <a:ext cx="4038600" cy="3224213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E:\Н.В. Анохина\DSCN31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143250"/>
            <a:ext cx="4154487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2786050" y="4286256"/>
          <a:ext cx="371477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85813" y="-62795"/>
            <a:ext cx="8143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Индивидуальное </a:t>
            </a:r>
            <a:r>
              <a:rPr lang="ru-RU" sz="3600" b="1" dirty="0">
                <a:solidFill>
                  <a:srgbClr val="C00000"/>
                </a:solidFill>
              </a:rPr>
              <a:t>сопровождение</a:t>
            </a:r>
          </a:p>
        </p:txBody>
      </p:sp>
      <p:pic>
        <p:nvPicPr>
          <p:cNvPr id="6" name="Picture 4" descr="DSCN317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8" y="1419225"/>
            <a:ext cx="3962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SCN307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321323" cy="324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827584" y="535013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C00000"/>
                </a:solidFill>
              </a:rPr>
              <a:t>Индивидуальные коррекционно-развивающие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rgbClr val="C00000"/>
                </a:solidFill>
              </a:rPr>
              <a:t>занятия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Picture 5" descr="DSCN317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09781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SCN301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45598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SCN2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37433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961194" y="-154380"/>
            <a:ext cx="76438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Использование </a:t>
            </a:r>
            <a:endParaRPr lang="ru-RU" sz="4400" b="1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ru-RU" sz="4400" b="1" dirty="0" err="1">
                <a:solidFill>
                  <a:srgbClr val="C00000"/>
                </a:solidFill>
              </a:rPr>
              <a:t>монтессори-материала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user\Desktop\монтессори\DSC042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94" y="2107535"/>
            <a:ext cx="43386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монтессори\DSC042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263" y="4293096"/>
            <a:ext cx="4000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user\Desktop\монтессори\DSC0418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12896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548680"/>
            <a:ext cx="4038600" cy="3889375"/>
          </a:xfrm>
        </p:spPr>
      </p:pic>
      <p:pic>
        <p:nvPicPr>
          <p:cNvPr id="48132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2679725"/>
            <a:ext cx="3972639" cy="3516660"/>
          </a:xfrm>
        </p:spPr>
      </p:pic>
    </p:spTree>
  </p:cSld>
  <p:clrMapOvr>
    <a:masterClrMapping/>
  </p:clrMapOvr>
  <p:transition spd="slow">
    <p:check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user\Desktop\монтессори\8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981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er\Desktop\монтессори\DSC041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67240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588" y="539597"/>
            <a:ext cx="4042530" cy="2673379"/>
          </a:xfrm>
        </p:spPr>
      </p:pic>
      <p:pic>
        <p:nvPicPr>
          <p:cNvPr id="430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982" y="476250"/>
            <a:ext cx="3817466" cy="2736726"/>
          </a:xfrm>
        </p:spPr>
      </p:pic>
      <p:pic>
        <p:nvPicPr>
          <p:cNvPr id="430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868" y="3573016"/>
            <a:ext cx="4032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983" y="3565340"/>
            <a:ext cx="381746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620688"/>
            <a:ext cx="4038600" cy="3590925"/>
          </a:xfrm>
        </p:spPr>
      </p:pic>
      <p:pic>
        <p:nvPicPr>
          <p:cNvPr id="47108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2708920"/>
            <a:ext cx="3892007" cy="3527896"/>
          </a:xfrm>
        </p:spPr>
      </p:pic>
    </p:spTree>
  </p:cSld>
  <p:clrMapOvr>
    <a:masterClrMapping/>
  </p:clrMapOvr>
  <p:transition spd="slow">
    <p:check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3" name="Object 2"/>
          <p:cNvGraphicFramePr>
            <a:graphicFrameLocks noChangeAspect="1"/>
          </p:cNvGraphicFramePr>
          <p:nvPr/>
        </p:nvGraphicFramePr>
        <p:xfrm>
          <a:off x="1571625" y="3143250"/>
          <a:ext cx="1495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7" name="Объект упаковщика для оболочки" showAsIcon="1" r:id="rId3" imgW="1501541" imgH="481263" progId="Package">
                  <p:embed/>
                </p:oleObj>
              </mc:Choice>
              <mc:Fallback>
                <p:oleObj name="Объект упаковщика для оболочки" showAsIcon="1" r:id="rId3" imgW="1501541" imgH="481263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143250"/>
                        <a:ext cx="14954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3"/>
          <p:cNvGraphicFramePr>
            <a:graphicFrameLocks noChangeAspect="1"/>
          </p:cNvGraphicFramePr>
          <p:nvPr/>
        </p:nvGraphicFramePr>
        <p:xfrm>
          <a:off x="5884863" y="3071813"/>
          <a:ext cx="1495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Объект упаковщика для оболочки" showAsIcon="1" r:id="rId5" imgW="1501541" imgH="481263" progId="Package">
                  <p:embed/>
                </p:oleObj>
              </mc:Choice>
              <mc:Fallback>
                <p:oleObj name="Объект упаковщика для оболочки" showAsIcon="1" r:id="rId5" imgW="1501541" imgH="481263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3" y="3071813"/>
                        <a:ext cx="14954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5" name="Picture 4" descr="C:\DOCUME~1\2FCB~1\LOCALS~1\Temp\Rar$DR21.608\Монтессори\DSC_005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01820"/>
            <a:ext cx="4121151" cy="321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7" name="Picture 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364" y="501820"/>
            <a:ext cx="3850084" cy="321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68" name="Picture 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975" y="3945401"/>
            <a:ext cx="4038600" cy="237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Мастер-класс в шк. 8\Фото для семинара\DSCN24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01627">
            <a:off x="1540254" y="947525"/>
            <a:ext cx="2568716" cy="30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:\Мастер-класс в шк. 8\Фото для семинара\DSCN24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09973">
            <a:off x="5041806" y="909692"/>
            <a:ext cx="2663825" cy="310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:\Мастер-класс в шк. 8\Фото для семинара\P43001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42" y="3953625"/>
            <a:ext cx="3734240" cy="251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:\Мастер-класс в шк. 8\Фото для семинара\DSCN239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239" y="3964386"/>
            <a:ext cx="3350394" cy="252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</a:rPr>
              <a:t>Специальное оборудование</a:t>
            </a:r>
          </a:p>
        </p:txBody>
      </p:sp>
      <p:pic>
        <p:nvPicPr>
          <p:cNvPr id="2867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773238"/>
            <a:ext cx="3600450" cy="3743325"/>
          </a:xfrm>
        </p:spPr>
      </p:pic>
      <p:pic>
        <p:nvPicPr>
          <p:cNvPr id="2867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73238"/>
            <a:ext cx="3812232" cy="3743325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81" name="Picture 3" descr="C:\DOCUME~1\2FCB~1\LOCALS~1\Temp\Rar$DR40.609\Монтессори\DSC_006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155592" cy="357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4" descr="C:\DOCUME~1\2FCB~1\LOCALS~1\Temp\Rar$DR52.312\Монтессори\DSC_00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101" y="2636912"/>
            <a:ext cx="4068253" cy="36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11560" y="17730"/>
            <a:ext cx="8229600" cy="1143000"/>
          </a:xfrm>
        </p:spPr>
        <p:txBody>
          <a:bodyPr/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b="1" i="1" dirty="0">
                <a:solidFill>
                  <a:srgbClr val="C00000"/>
                </a:solidFill>
                <a:latin typeface="+mn-lt"/>
              </a:rPr>
              <a:t>С</a:t>
            </a:r>
            <a:r>
              <a:rPr lang="ru-RU" altLang="ru-RU" b="1" i="1" dirty="0" smtClean="0">
                <a:solidFill>
                  <a:srgbClr val="C00000"/>
                </a:solidFill>
                <a:latin typeface="+mn-lt"/>
              </a:rPr>
              <a:t>енсорная комната</a:t>
            </a:r>
          </a:p>
        </p:txBody>
      </p:sp>
      <p:pic>
        <p:nvPicPr>
          <p:cNvPr id="45059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07641" y="1660711"/>
            <a:ext cx="4103366" cy="3895528"/>
          </a:xfrm>
        </p:spPr>
      </p:pic>
      <p:pic>
        <p:nvPicPr>
          <p:cNvPr id="45060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452918" y="1796663"/>
            <a:ext cx="4103367" cy="3623628"/>
          </a:xfrm>
        </p:spPr>
      </p:pic>
    </p:spTree>
  </p:cSld>
  <p:clrMapOvr>
    <a:masterClrMapping/>
  </p:clrMapOvr>
  <p:transition spd="slow">
    <p:check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1" y="548680"/>
            <a:ext cx="3539267" cy="3240360"/>
          </a:xfrm>
        </p:spPr>
      </p:pic>
      <p:pic>
        <p:nvPicPr>
          <p:cNvPr id="46084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90" y="3356992"/>
            <a:ext cx="3458128" cy="2880320"/>
          </a:xfrm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802704"/>
            <a:ext cx="3603625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476250"/>
            <a:ext cx="3590925" cy="4038600"/>
          </a:xfrm>
        </p:spPr>
      </p:pic>
      <p:pic>
        <p:nvPicPr>
          <p:cNvPr id="5222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0369" y="2930674"/>
            <a:ext cx="4355813" cy="3168352"/>
          </a:xfrm>
        </p:spPr>
      </p:pic>
    </p:spTree>
  </p:cSld>
  <p:clrMapOvr>
    <a:masterClrMapping/>
  </p:clrMapOvr>
  <p:transition spd="slow">
    <p:check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5" name="Picture 2" descr="C:\DOCUME~1\2FCB~1\LOCALS~1\Temp\Rar$DR06.608\Монтессори\DSC_00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786611"/>
            <a:ext cx="4000500" cy="38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4" descr="C:\DOCUME~1\2FCB~1\LOCALS~1\Temp\Rar$DR37.608\Монтессори\DSC_00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886200" cy="316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395" y="692696"/>
            <a:ext cx="4038600" cy="2557115"/>
          </a:xfrm>
        </p:spPr>
      </p:pic>
      <p:pic>
        <p:nvPicPr>
          <p:cNvPr id="32772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9710" y="692696"/>
            <a:ext cx="3802730" cy="2557115"/>
          </a:xfrm>
        </p:spPr>
      </p:pic>
      <p:sp>
        <p:nvSpPr>
          <p:cNvPr id="3277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fld id="{A168A77D-90BB-4800-A0E1-A88B63DEB33D}" type="slidenum">
              <a:rPr lang="ru-RU" altLang="ru-RU">
                <a:solidFill>
                  <a:srgbClr val="898989"/>
                </a:solidFill>
              </a:rPr>
              <a:pPr/>
              <a:t>45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32774" name="Picture 2" descr="C:\Users\1\Desktop\работа\Фото НОДА\фото моторика\WP_20160314_1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257" y="3573016"/>
            <a:ext cx="3995738" cy="256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Объект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710" y="3544441"/>
            <a:ext cx="3802730" cy="259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537" y="692696"/>
            <a:ext cx="4125569" cy="2448272"/>
          </a:xfrm>
        </p:spPr>
      </p:pic>
      <p:sp>
        <p:nvSpPr>
          <p:cNvPr id="3379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fld id="{76F2A8B3-09A2-4B06-93B4-CC0DF59E3F20}" type="slidenum">
              <a:rPr lang="ru-RU" altLang="ru-RU">
                <a:solidFill>
                  <a:srgbClr val="898989"/>
                </a:solidFill>
              </a:rPr>
              <a:pPr/>
              <a:t>46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33797" name="Picture 2" descr="C:\Users\1\Desktop\работа\Фото НОДА\фото моторика\WP_20150406_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09505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537" y="3356992"/>
            <a:ext cx="4094792" cy="2808312"/>
          </a:xfrm>
        </p:spPr>
      </p:pic>
    </p:spTree>
  </p:cSld>
  <p:clrMapOvr>
    <a:masterClrMapping/>
  </p:clrMapOvr>
  <p:transition spd="slow">
    <p:check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81669" y="692696"/>
            <a:ext cx="8229600" cy="1008063"/>
          </a:xfrm>
        </p:spPr>
        <p:txBody>
          <a:bodyPr/>
          <a:lstStyle/>
          <a:p>
            <a:r>
              <a:rPr lang="ru-RU" altLang="ru-RU" sz="5400" b="1" dirty="0" smtClean="0">
                <a:solidFill>
                  <a:srgbClr val="C00000"/>
                </a:solidFill>
                <a:latin typeface="+mn-lt"/>
              </a:rPr>
              <a:t>Учимся вместе</a:t>
            </a: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!</a:t>
            </a:r>
          </a:p>
        </p:txBody>
      </p:sp>
      <p:pic>
        <p:nvPicPr>
          <p:cNvPr id="34819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1403" y="2780928"/>
            <a:ext cx="3816424" cy="2808312"/>
          </a:xfrm>
        </p:spPr>
      </p:pic>
      <p:pic>
        <p:nvPicPr>
          <p:cNvPr id="34820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869" y="1916832"/>
            <a:ext cx="3942123" cy="2956592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620688"/>
            <a:ext cx="4680520" cy="3304365"/>
          </a:xfrm>
        </p:spPr>
      </p:pic>
      <p:pic>
        <p:nvPicPr>
          <p:cNvPr id="35844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68" y="3068960"/>
            <a:ext cx="4128459" cy="3096344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99592" y="4797152"/>
            <a:ext cx="7571184" cy="132901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Активная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деятельность – занимательное сотрудничество детей и педагогов.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Содержимое 3" descr="IMG_20140407_09572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3400" y="530225"/>
            <a:ext cx="5583238" cy="4187825"/>
          </a:xfrm>
        </p:spPr>
      </p:pic>
    </p:spTree>
    <p:extLst>
      <p:ext uri="{BB962C8B-B14F-4D97-AF65-F5344CB8AC3E}">
        <p14:creationId xmlns:p14="http://schemas.microsoft.com/office/powerpoint/2010/main" val="79776578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099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4679950" cy="3311525"/>
          </a:xfrm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413" y="2565400"/>
            <a:ext cx="4648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99592" y="5013176"/>
            <a:ext cx="7571184" cy="10081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1A577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Свободное творчество</a:t>
            </a:r>
            <a:r>
              <a:rPr lang="ru-RU" sz="3200" b="1" dirty="0">
                <a:solidFill>
                  <a:srgbClr val="1A577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3" descr="IMG_20140321_1003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400" y="530225"/>
            <a:ext cx="558323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01891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1560" y="4293096"/>
            <a:ext cx="7571184" cy="10081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1A577C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200" b="1" dirty="0">
                <a:solidFill>
                  <a:srgbClr val="1A577C"/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среды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10" descr="IMG_20140428_08581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908720"/>
            <a:ext cx="3929062" cy="2946400"/>
          </a:xfrm>
        </p:spPr>
      </p:pic>
      <p:pic>
        <p:nvPicPr>
          <p:cNvPr id="6" name="Рисунок 5" descr="IMG_20140428_08533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914400"/>
            <a:ext cx="392906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761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32166" y="4077072"/>
            <a:ext cx="7571184" cy="10081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1A577C"/>
                </a:solidFill>
                <a:latin typeface="Times New Roman" pitchFamily="18" charset="0"/>
                <a:cs typeface="Times New Roman" pitchFamily="18" charset="0"/>
              </a:rPr>
              <a:t>Свободная игра – это игра детей рядом или вместе в специально-организованных для этого условиях.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3" descr="IMG_20140428_1127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58" y="826145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 descr="DSCN752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616" y="826144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02774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539552" y="-230038"/>
            <a:ext cx="8229600" cy="2074862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Конкурсы</a:t>
            </a:r>
            <a:r>
              <a:rPr lang="ru-RU" altLang="ru-RU" b="1" dirty="0" smtClean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38915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2946433"/>
            <a:ext cx="4038600" cy="3028950"/>
          </a:xfrm>
        </p:spPr>
      </p:pic>
      <p:pic>
        <p:nvPicPr>
          <p:cNvPr id="38916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393" y="1412776"/>
            <a:ext cx="4038600" cy="3028950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593159"/>
            <a:ext cx="4886240" cy="3123873"/>
          </a:xfrm>
        </p:spPr>
      </p:pic>
      <p:pic>
        <p:nvPicPr>
          <p:cNvPr id="5734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3284984"/>
            <a:ext cx="4774794" cy="2952328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84414" y="260648"/>
            <a:ext cx="8229600" cy="1223963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Прогулки и экскурсии</a:t>
            </a:r>
          </a:p>
        </p:txBody>
      </p:sp>
      <p:pic>
        <p:nvPicPr>
          <p:cNvPr id="39939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340768"/>
            <a:ext cx="4038600" cy="2268537"/>
          </a:xfrm>
        </p:spPr>
      </p:pic>
      <p:pic>
        <p:nvPicPr>
          <p:cNvPr id="39940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3789040"/>
            <a:ext cx="4038600" cy="2268537"/>
          </a:xfrm>
        </p:spPr>
      </p:pic>
      <p:pic>
        <p:nvPicPr>
          <p:cNvPr id="39941" name="Picture 2" descr="C:\Users\1\Desktop\работа\Фото НОДА\фото\WP_20140912_11_21_05_Pr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484611"/>
            <a:ext cx="28797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95536" y="252176"/>
            <a:ext cx="8229600" cy="136842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Совместные праздники</a:t>
            </a:r>
          </a:p>
        </p:txBody>
      </p:sp>
      <p:pic>
        <p:nvPicPr>
          <p:cNvPr id="36867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3645024"/>
            <a:ext cx="4417476" cy="2644505"/>
          </a:xfrm>
        </p:spPr>
      </p:pic>
      <p:pic>
        <p:nvPicPr>
          <p:cNvPr id="3686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1412776"/>
            <a:ext cx="4464496" cy="2861422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620688"/>
            <a:ext cx="4031679" cy="3168774"/>
          </a:xfrm>
        </p:spPr>
      </p:pic>
      <p:pic>
        <p:nvPicPr>
          <p:cNvPr id="37892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3316496"/>
            <a:ext cx="4254178" cy="3039854"/>
          </a:xfrm>
        </p:spPr>
      </p:pic>
      <p:sp>
        <p:nvSpPr>
          <p:cNvPr id="378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fld id="{1D0EB062-C8EF-49C8-9CE0-FF9C99F30AF4}" type="slidenum">
              <a:rPr lang="ru-RU" altLang="ru-RU">
                <a:solidFill>
                  <a:srgbClr val="898989"/>
                </a:solidFill>
              </a:rPr>
              <a:pPr/>
              <a:t>57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heck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539552" y="403149"/>
            <a:ext cx="8229600" cy="1223962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Дополнительное образование</a:t>
            </a:r>
          </a:p>
        </p:txBody>
      </p:sp>
      <p:pic>
        <p:nvPicPr>
          <p:cNvPr id="40963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185609">
            <a:off x="1217890" y="1829324"/>
            <a:ext cx="2541587" cy="3922713"/>
          </a:xfrm>
        </p:spPr>
      </p:pic>
      <p:pic>
        <p:nvPicPr>
          <p:cNvPr id="40964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37816" y="1772816"/>
            <a:ext cx="4038600" cy="3028950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1987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975" y="476250"/>
            <a:ext cx="5408613" cy="3043238"/>
          </a:xfrm>
        </p:spPr>
      </p:pic>
      <p:pic>
        <p:nvPicPr>
          <p:cNvPr id="41988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3689350"/>
            <a:ext cx="4038600" cy="2271713"/>
          </a:xfrm>
        </p:spPr>
      </p:pic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fld id="{FC79713E-0DA8-40E7-A468-9FF8180A7157}" type="slidenum">
              <a:rPr lang="ru-RU" altLang="ru-RU">
                <a:solidFill>
                  <a:srgbClr val="898989"/>
                </a:solidFill>
              </a:rPr>
              <a:pPr/>
              <a:t>59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38163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620687"/>
            <a:ext cx="3600400" cy="5472113"/>
          </a:xfrm>
        </p:spPr>
      </p:pic>
      <p:pic>
        <p:nvPicPr>
          <p:cNvPr id="5124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631557"/>
            <a:ext cx="3816350" cy="5472113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8" descr="e76aee9fd65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513" y="2708275"/>
            <a:ext cx="406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15" descr="e76aee9fd65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1115864" y="408892"/>
            <a:ext cx="431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21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5" y="803299"/>
            <a:ext cx="6432273" cy="412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2132" y="5013176"/>
            <a:ext cx="68407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вместе! Толерантное отношение сверстников к детям с ОВЗ с малых лет.</a:t>
            </a:r>
            <a:endParaRPr lang="ru-RU" sz="2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Социальное партнерство</a:t>
            </a:r>
            <a:endParaRPr lang="ru-RU" dirty="0" smtClean="0">
              <a:latin typeface="+mn-lt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371923"/>
            <a:ext cx="4038600" cy="30289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994" y="3284984"/>
            <a:ext cx="3971933" cy="29789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Работа с родителями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268760"/>
            <a:ext cx="6336704" cy="4752528"/>
          </a:xfrm>
        </p:spPr>
      </p:pic>
    </p:spTree>
    <p:extLst>
      <p:ext uri="{BB962C8B-B14F-4D97-AF65-F5344CB8AC3E}">
        <p14:creationId xmlns:p14="http://schemas.microsoft.com/office/powerpoint/2010/main" val="1846368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e76aee9fd65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67"/>
          <a:stretch>
            <a:fillRect/>
          </a:stretch>
        </p:blipFill>
        <p:spPr bwMode="auto">
          <a:xfrm>
            <a:off x="1046163" y="512763"/>
            <a:ext cx="4318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1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7" descr="18968a3ae6d8"/>
          <p:cNvSpPr txBox="1">
            <a:spLocks noChangeArrowheads="1"/>
          </p:cNvSpPr>
          <p:nvPr/>
        </p:nvSpPr>
        <p:spPr bwMode="auto">
          <a:xfrm>
            <a:off x="2051720" y="540023"/>
            <a:ext cx="5757969" cy="646113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 eaLnBrk="1" hangingPunct="1"/>
            <a:r>
              <a:rPr lang="ru-RU" altLang="ru-RU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форма информирования</a:t>
            </a:r>
          </a:p>
          <a:p>
            <a:pPr algn="just" eaLnBrk="1" hangingPunct="1"/>
            <a:endParaRPr lang="ru-RU" altLang="ru-RU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9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50" y="3854450"/>
            <a:ext cx="308133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1256441"/>
            <a:ext cx="2185442" cy="291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238" y="3854450"/>
            <a:ext cx="308133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688" y="1269174"/>
            <a:ext cx="2192560" cy="29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 descr="e76aee9fd65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67"/>
          <a:stretch>
            <a:fillRect/>
          </a:stretch>
        </p:blipFill>
        <p:spPr bwMode="auto">
          <a:xfrm>
            <a:off x="1046163" y="512763"/>
            <a:ext cx="4318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1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17" descr="18968a3ae6d8"/>
          <p:cNvSpPr txBox="1">
            <a:spLocks noChangeArrowheads="1"/>
          </p:cNvSpPr>
          <p:nvPr/>
        </p:nvSpPr>
        <p:spPr bwMode="auto">
          <a:xfrm>
            <a:off x="1979713" y="579149"/>
            <a:ext cx="5904656" cy="646113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 eaLnBrk="1" hangingPunct="1"/>
            <a:r>
              <a:rPr lang="ru-RU" altLang="ru-RU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форма информирования</a:t>
            </a:r>
          </a:p>
          <a:p>
            <a:pPr algn="just" eaLnBrk="1" hangingPunct="1"/>
            <a:endParaRPr lang="ru-RU" altLang="ru-RU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3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21" y="1353622"/>
            <a:ext cx="410368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610" y="3284984"/>
            <a:ext cx="4284307" cy="301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8" descr="18968a3ae6d8"/>
          <p:cNvSpPr>
            <a:spLocks noGrp="1" noChangeArrowheads="1"/>
          </p:cNvSpPr>
          <p:nvPr>
            <p:ph type="body" idx="1"/>
          </p:nvPr>
        </p:nvSpPr>
        <p:spPr>
          <a:xfrm>
            <a:off x="1262063" y="2060575"/>
            <a:ext cx="3238500" cy="1857375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altLang="ru-RU" sz="2800" smtClean="0"/>
          </a:p>
          <a:p>
            <a:pPr>
              <a:buFontTx/>
              <a:buNone/>
            </a:pPr>
            <a:endParaRPr lang="ru-RU" altLang="ru-RU" sz="2800" smtClean="0"/>
          </a:p>
        </p:txBody>
      </p:sp>
      <p:pic>
        <p:nvPicPr>
          <p:cNvPr id="64515" name="Picture 7" descr="e76aee9fd65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67"/>
          <a:stretch>
            <a:fillRect/>
          </a:stretch>
        </p:blipFill>
        <p:spPr bwMode="auto">
          <a:xfrm>
            <a:off x="1157288" y="549275"/>
            <a:ext cx="431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21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17" descr="18968a3ae6d8"/>
          <p:cNvSpPr txBox="1">
            <a:spLocks noChangeArrowheads="1"/>
          </p:cNvSpPr>
          <p:nvPr/>
        </p:nvSpPr>
        <p:spPr bwMode="auto">
          <a:xfrm>
            <a:off x="1550989" y="963051"/>
            <a:ext cx="6189364" cy="649288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«Почта доверия»</a:t>
            </a:r>
          </a:p>
        </p:txBody>
      </p:sp>
      <p:pic>
        <p:nvPicPr>
          <p:cNvPr id="64518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988" y="1674813"/>
            <a:ext cx="5973762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7" descr="e76aee9fd65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67"/>
          <a:stretch>
            <a:fillRect/>
          </a:stretch>
        </p:blipFill>
        <p:spPr bwMode="auto">
          <a:xfrm>
            <a:off x="1157288" y="549275"/>
            <a:ext cx="431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21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idx="1"/>
          </p:nvPr>
        </p:nvSpPr>
        <p:spPr>
          <a:xfrm>
            <a:off x="457200" y="1701883"/>
            <a:ext cx="8229600" cy="67667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85800" y="2708920"/>
            <a:ext cx="77724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1A57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Таким образом, отслеживая малейшие изменения в психическом и речевом развитии «особых детей», воспитатели, а также специалисты и родители,  действуя сообща в русле единой коррекционно-развивающей работы, способны существенно преобразить жизнь ребёнка с ограниченными возможностями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11462165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latin typeface="+mn-lt"/>
              </a:rPr>
              <a:t>Спасибо за внимание!</a:t>
            </a:r>
            <a:endParaRPr lang="ru-RU" sz="66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84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620689"/>
            <a:ext cx="3887788" cy="5329238"/>
          </a:xfrm>
        </p:spPr>
      </p:pic>
      <p:pic>
        <p:nvPicPr>
          <p:cNvPr id="56324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032" y="620689"/>
            <a:ext cx="3600400" cy="5329238"/>
          </a:xfrm>
        </p:spPr>
      </p:pic>
    </p:spTree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032" y="1268759"/>
            <a:ext cx="3394075" cy="4525963"/>
          </a:xfrm>
        </p:spPr>
      </p:pic>
      <p:pic>
        <p:nvPicPr>
          <p:cNvPr id="30723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1268760"/>
            <a:ext cx="3394075" cy="4525963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620713"/>
            <a:ext cx="4614863" cy="3384550"/>
          </a:xfrm>
        </p:spPr>
      </p:pic>
      <p:pic>
        <p:nvPicPr>
          <p:cNvPr id="2969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4300" y="2636838"/>
            <a:ext cx="4686300" cy="3529012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5">
      <a:majorFont>
        <a:latin typeface="Moonlight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1172</TotalTime>
  <Words>280</Words>
  <Application>Microsoft Office PowerPoint</Application>
  <PresentationFormat>Экран (4:3)</PresentationFormat>
  <Paragraphs>65</Paragraphs>
  <Slides>67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9" baseType="lpstr">
      <vt:lpstr>Тема Office</vt:lpstr>
      <vt:lpstr>Объект упаковщика для оболочки</vt:lpstr>
      <vt:lpstr>Предметно-пространственная среда в рамках реализации инклюзивной практики в дошкольном образовательном учреждении</vt:lpstr>
      <vt:lpstr>                                 Цель:</vt:lpstr>
      <vt:lpstr>Безбарьерная пространственная  среда. </vt:lpstr>
      <vt:lpstr>Специальное оборудование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Предметно-развивающая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     Специалисты разного профиля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Сенсорная комната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Учимся вместе!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Конкурсы </vt:lpstr>
      <vt:lpstr>Презентация PowerPoint</vt:lpstr>
      <vt:lpstr>Прогулки и экскурсии</vt:lpstr>
      <vt:lpstr>Совместные праздники</vt:lpstr>
      <vt:lpstr>Презентация PowerPoint</vt:lpstr>
      <vt:lpstr>Дополнительное образование</vt:lpstr>
      <vt:lpstr>Презентация PowerPoint</vt:lpstr>
      <vt:lpstr>Презентация PowerPoint</vt:lpstr>
      <vt:lpstr>Социальное партнерство</vt:lpstr>
      <vt:lpstr>Работа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Лариса</dc:creator>
  <cp:lastModifiedBy>Георгий</cp:lastModifiedBy>
  <cp:revision>79</cp:revision>
  <dcterms:created xsi:type="dcterms:W3CDTF">2013-07-15T09:20:35Z</dcterms:created>
  <dcterms:modified xsi:type="dcterms:W3CDTF">2019-11-12T04:54:15Z</dcterms:modified>
</cp:coreProperties>
</file>